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3" r:id="rId16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C9A9A"/>
    <a:srgbClr val="1D3557"/>
    <a:srgbClr val="F1FAEE"/>
    <a:srgbClr val="457B9D"/>
    <a:srgbClr val="E63946"/>
    <a:srgbClr val="A8DADC"/>
    <a:srgbClr val="03045E"/>
    <a:srgbClr val="0077B6"/>
    <a:srgbClr val="00B4D8"/>
    <a:srgbClr val="90E0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5277" autoAdjust="0"/>
  </p:normalViewPr>
  <p:slideViewPr>
    <p:cSldViewPr snapToGrid="0">
      <p:cViewPr>
        <p:scale>
          <a:sx n="90" d="100"/>
          <a:sy n="90" d="100"/>
        </p:scale>
        <p:origin x="1332" y="87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9F3870-A16A-40DF-816B-112070A7FDCC}" type="datetimeFigureOut">
              <a:rPr lang="es-MX" smtClean="0"/>
              <a:t>17/05/2024</a:t>
            </a:fld>
            <a:endParaRPr lang="es-MX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MX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16C840-033C-4AB6-BD9E-12A55FFBD40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609286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Marcador de notas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s-ES" sz="1200" dirty="0">
                    <a:solidFill>
                      <a:srgbClr val="1D3557"/>
                    </a:solidFill>
                    <a:latin typeface="Cascadia Code SemiBold" panose="020B0609020000020004" pitchFamily="49" charset="0"/>
                    <a:cs typeface="Cascadia Code SemiBold" panose="020B0609020000020004" pitchFamily="49" charset="0"/>
                  </a:rPr>
                  <a:t>El modelo que se usa es uno de distancia y una parametrización conveniente de cada probabilidad de </a:t>
                </a:r>
                <a:r>
                  <a:rPr lang="es-ES" sz="1200" dirty="0" err="1">
                    <a:solidFill>
                      <a:srgbClr val="1D3557"/>
                    </a:solidFill>
                    <a:latin typeface="Cascadia Code SemiBold" panose="020B0609020000020004" pitchFamily="49" charset="0"/>
                    <a:cs typeface="Cascadia Code SemiBold" panose="020B0609020000020004" pitchFamily="49" charset="0"/>
                  </a:rPr>
                  <a:t>diáda</a:t>
                </a:r>
                <a:r>
                  <a:rPr lang="es-ES" sz="1200" dirty="0">
                    <a:solidFill>
                      <a:srgbClr val="1D3557"/>
                    </a:solidFill>
                    <a:latin typeface="Cascadia Code SemiBold" panose="020B0609020000020004" pitchFamily="49" charset="0"/>
                    <a:cs typeface="Cascadia Code SemiBold" panose="020B0609020000020004" pitchFamily="49" charset="0"/>
                  </a:rPr>
                  <a:t> es el modelo de regresión logística (</a:t>
                </a:r>
                <a:r>
                  <a:rPr lang="es-ES" sz="1200" dirty="0" err="1">
                    <a:solidFill>
                      <a:srgbClr val="1D3557"/>
                    </a:solidFill>
                    <a:latin typeface="Cascadia Code SemiBold" panose="020B0609020000020004" pitchFamily="49" charset="0"/>
                    <a:cs typeface="Cascadia Code SemiBold" panose="020B0609020000020004" pitchFamily="49" charset="0"/>
                  </a:rPr>
                  <a:t>logit</a:t>
                </a:r>
                <a:r>
                  <a:rPr lang="es-ES" sz="1200" dirty="0">
                    <a:solidFill>
                      <a:srgbClr val="1D3557"/>
                    </a:solidFill>
                    <a:latin typeface="Cascadia Code SemiBold" panose="020B0609020000020004" pitchFamily="49" charset="0"/>
                    <a:cs typeface="Cascadia Code SemiBold" panose="020B0609020000020004" pitchFamily="49" charset="0"/>
                  </a:rPr>
                  <a:t>), en donde la probabilidad de una relación depende de la distancia entre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MX" sz="1200" b="1" i="1" smtClean="0">
                            <a:solidFill>
                              <a:srgbClr val="1D3557"/>
                            </a:solidFill>
                            <a:latin typeface="Cambria Math" panose="02040503050406030204" pitchFamily="18" charset="0"/>
                            <a:cs typeface="Cascadia Code SemiBold" panose="020B0609020000020004" pitchFamily="49" charset="0"/>
                          </a:rPr>
                        </m:ctrlPr>
                      </m:sSubPr>
                      <m:e>
                        <m:r>
                          <a:rPr lang="es-MX" sz="1200" b="1" i="1" smtClean="0">
                            <a:solidFill>
                              <a:srgbClr val="1D3557"/>
                            </a:solidFill>
                            <a:latin typeface="Cambria Math" panose="02040503050406030204" pitchFamily="18" charset="0"/>
                            <a:cs typeface="Cascadia Code SemiBold" panose="020B0609020000020004" pitchFamily="49" charset="0"/>
                          </a:rPr>
                          <m:t>𝒁</m:t>
                        </m:r>
                      </m:e>
                      <m:sub>
                        <m:r>
                          <a:rPr lang="es-MX" sz="1200" b="1" i="1" smtClean="0">
                            <a:solidFill>
                              <a:srgbClr val="1D3557"/>
                            </a:solidFill>
                            <a:latin typeface="Cambria Math" panose="02040503050406030204" pitchFamily="18" charset="0"/>
                            <a:cs typeface="Cascadia Code SemiBold" panose="020B0609020000020004" pitchFamily="49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s-ES" sz="1200" dirty="0">
                    <a:solidFill>
                      <a:srgbClr val="1D3557"/>
                    </a:solidFill>
                    <a:latin typeface="Cascadia Code SemiBold" panose="020B0609020000020004" pitchFamily="49" charset="0"/>
                    <a:cs typeface="Cascadia Code SemiBold" panose="020B0609020000020004" pitchFamily="49" charset="0"/>
                  </a:rPr>
                  <a:t> 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MX" sz="1200" b="1" i="1" smtClean="0">
                            <a:solidFill>
                              <a:srgbClr val="1D3557"/>
                            </a:solidFill>
                            <a:latin typeface="Cambria Math" panose="02040503050406030204" pitchFamily="18" charset="0"/>
                            <a:cs typeface="Cascadia Code SemiBold" panose="020B0609020000020004" pitchFamily="49" charset="0"/>
                          </a:rPr>
                        </m:ctrlPr>
                      </m:sSubPr>
                      <m:e>
                        <m:r>
                          <a:rPr lang="es-MX" sz="1200" b="1" i="1" smtClean="0">
                            <a:solidFill>
                              <a:srgbClr val="1D3557"/>
                            </a:solidFill>
                            <a:latin typeface="Cambria Math" panose="02040503050406030204" pitchFamily="18" charset="0"/>
                            <a:cs typeface="Cascadia Code SemiBold" panose="020B0609020000020004" pitchFamily="49" charset="0"/>
                          </a:rPr>
                          <m:t>𝒁</m:t>
                        </m:r>
                      </m:e>
                      <m:sub>
                        <m:r>
                          <a:rPr lang="es-MX" sz="1200" b="1" i="1" smtClean="0">
                            <a:solidFill>
                              <a:srgbClr val="1D3557"/>
                            </a:solidFill>
                            <a:latin typeface="Cambria Math" panose="02040503050406030204" pitchFamily="18" charset="0"/>
                            <a:cs typeface="Cascadia Code SemiBold" panose="020B0609020000020004" pitchFamily="49" charset="0"/>
                          </a:rPr>
                          <m:t>𝒋</m:t>
                        </m:r>
                      </m:sub>
                    </m:sSub>
                  </m:oMath>
                </a14:m>
                <a:r>
                  <a:rPr lang="es-ES" sz="1200" dirty="0">
                    <a:solidFill>
                      <a:srgbClr val="1D3557"/>
                    </a:solidFill>
                    <a:latin typeface="Cascadia Code SemiBold" panose="020B0609020000020004" pitchFamily="49" charset="0"/>
                    <a:cs typeface="Cascadia Code SemiBold" panose="020B0609020000020004" pitchFamily="49" charset="0"/>
                  </a:rPr>
                  <a:t>, así como las covariables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MX" sz="1200" b="1" i="1" smtClean="0">
                            <a:solidFill>
                              <a:srgbClr val="1D3557"/>
                            </a:solidFill>
                            <a:latin typeface="Cambria Math" panose="02040503050406030204" pitchFamily="18" charset="0"/>
                            <a:cs typeface="Cascadia Code SemiBold" panose="020B0609020000020004" pitchFamily="49" charset="0"/>
                          </a:rPr>
                        </m:ctrlPr>
                      </m:sSubPr>
                      <m:e>
                        <m:r>
                          <a:rPr lang="es-MX" sz="1200" b="1" i="1" smtClean="0">
                            <a:solidFill>
                              <a:srgbClr val="1D3557"/>
                            </a:solidFill>
                            <a:latin typeface="Cambria Math" panose="02040503050406030204" pitchFamily="18" charset="0"/>
                            <a:cs typeface="Cascadia Code SemiBold" panose="020B0609020000020004" pitchFamily="49" charset="0"/>
                          </a:rPr>
                          <m:t>𝑿</m:t>
                        </m:r>
                      </m:e>
                      <m:sub>
                        <m:r>
                          <a:rPr lang="es-MX" sz="1200" b="1" i="1" smtClean="0">
                            <a:solidFill>
                              <a:srgbClr val="1D3557"/>
                            </a:solidFill>
                            <a:latin typeface="Cambria Math" panose="02040503050406030204" pitchFamily="18" charset="0"/>
                            <a:cs typeface="Cascadia Code SemiBold" panose="020B0609020000020004" pitchFamily="49" charset="0"/>
                          </a:rPr>
                          <m:t>𝒊</m:t>
                        </m:r>
                        <m:r>
                          <a:rPr lang="es-MX" sz="1200" b="1" i="1" smtClean="0">
                            <a:solidFill>
                              <a:srgbClr val="1D3557"/>
                            </a:solidFill>
                            <a:latin typeface="Cambria Math" panose="02040503050406030204" pitchFamily="18" charset="0"/>
                            <a:cs typeface="Cascadia Code SemiBold" panose="020B0609020000020004" pitchFamily="49" charset="0"/>
                          </a:rPr>
                          <m:t>,</m:t>
                        </m:r>
                        <m:r>
                          <a:rPr lang="es-MX" sz="1200" b="1" i="1" smtClean="0">
                            <a:solidFill>
                              <a:srgbClr val="1D3557"/>
                            </a:solidFill>
                            <a:latin typeface="Cambria Math" panose="02040503050406030204" pitchFamily="18" charset="0"/>
                            <a:cs typeface="Cascadia Code SemiBold" panose="020B0609020000020004" pitchFamily="49" charset="0"/>
                          </a:rPr>
                          <m:t>𝒋</m:t>
                        </m:r>
                      </m:sub>
                    </m:sSub>
                  </m:oMath>
                </a14:m>
                <a:r>
                  <a:rPr lang="es-ES" sz="1200" dirty="0">
                    <a:solidFill>
                      <a:srgbClr val="1D3557"/>
                    </a:solidFill>
                    <a:latin typeface="Cascadia Code SemiBold" panose="020B0609020000020004" pitchFamily="49" charset="0"/>
                    <a:cs typeface="Cascadia Code SemiBold" panose="020B0609020000020004" pitchFamily="49" charset="0"/>
                  </a:rPr>
                  <a:t> y </a:t>
                </a:r>
                <a14:m>
                  <m:oMath xmlns:m="http://schemas.openxmlformats.org/officeDocument/2006/math">
                    <m:r>
                      <a:rPr lang="es-MX" sz="1200" b="1" i="1" smtClean="0">
                        <a:solidFill>
                          <a:srgbClr val="1D3557"/>
                        </a:solidFill>
                        <a:latin typeface="Cambria Math" panose="02040503050406030204" pitchFamily="18" charset="0"/>
                        <a:cs typeface="Cascadia Code SemiBold" panose="020B0609020000020004" pitchFamily="49" charset="0"/>
                      </a:rPr>
                      <m:t>𝜷</m:t>
                    </m:r>
                    <m:r>
                      <a:rPr lang="es-MX" sz="1200" b="1" i="1" smtClean="0">
                        <a:solidFill>
                          <a:srgbClr val="1D3557"/>
                        </a:solidFill>
                        <a:latin typeface="Cambria Math" panose="02040503050406030204" pitchFamily="18" charset="0"/>
                        <a:cs typeface="Cascadia Code SemiBold" panose="020B0609020000020004" pitchFamily="49" charset="0"/>
                      </a:rPr>
                      <m:t>=(</m:t>
                    </m:r>
                    <m:sSub>
                      <m:sSubPr>
                        <m:ctrlPr>
                          <a:rPr lang="es-MX" sz="1200" b="1" i="1" smtClean="0">
                            <a:solidFill>
                              <a:srgbClr val="1D3557"/>
                            </a:solidFill>
                            <a:latin typeface="Cambria Math" panose="02040503050406030204" pitchFamily="18" charset="0"/>
                            <a:cs typeface="Cascadia Code SemiBold" panose="020B0609020000020004" pitchFamily="49" charset="0"/>
                          </a:rPr>
                        </m:ctrlPr>
                      </m:sSubPr>
                      <m:e>
                        <m:r>
                          <a:rPr lang="es-MX" sz="1200" b="1" i="1" smtClean="0">
                            <a:solidFill>
                              <a:srgbClr val="1D3557"/>
                            </a:solidFill>
                            <a:latin typeface="Cambria Math" panose="02040503050406030204" pitchFamily="18" charset="0"/>
                            <a:cs typeface="Cascadia Code SemiBold" panose="020B0609020000020004" pitchFamily="49" charset="0"/>
                          </a:rPr>
                          <m:t>𝜷</m:t>
                        </m:r>
                      </m:e>
                      <m:sub>
                        <m:r>
                          <a:rPr lang="es-MX" sz="1200" b="1" i="1" smtClean="0">
                            <a:solidFill>
                              <a:srgbClr val="1D3557"/>
                            </a:solidFill>
                            <a:latin typeface="Cambria Math" panose="02040503050406030204" pitchFamily="18" charset="0"/>
                            <a:cs typeface="Cascadia Code SemiBold" panose="020B0609020000020004" pitchFamily="49" charset="0"/>
                          </a:rPr>
                          <m:t>𝟎</m:t>
                        </m:r>
                      </m:sub>
                    </m:sSub>
                    <m:r>
                      <a:rPr lang="es-MX" sz="1200" b="1" i="1" smtClean="0">
                        <a:solidFill>
                          <a:srgbClr val="1D3557"/>
                        </a:solidFill>
                        <a:latin typeface="Cambria Math" panose="02040503050406030204" pitchFamily="18" charset="0"/>
                        <a:cs typeface="Cascadia Code SemiBold" panose="020B0609020000020004" pitchFamily="49" charset="0"/>
                      </a:rPr>
                      <m:t>, </m:t>
                    </m:r>
                    <m:sSubSup>
                      <m:sSubSupPr>
                        <m:ctrlPr>
                          <a:rPr lang="es-MX" sz="1200" b="1" i="1" smtClean="0">
                            <a:solidFill>
                              <a:srgbClr val="1D3557"/>
                            </a:solidFill>
                            <a:latin typeface="Cambria Math" panose="02040503050406030204" pitchFamily="18" charset="0"/>
                            <a:cs typeface="Cascadia Code SemiBold" panose="020B0609020000020004" pitchFamily="49" charset="0"/>
                          </a:rPr>
                        </m:ctrlPr>
                      </m:sSubSupPr>
                      <m:e>
                        <m:r>
                          <a:rPr lang="es-MX" sz="1200" b="1" i="1">
                            <a:solidFill>
                              <a:srgbClr val="1D355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scadia Code SemiBold" panose="020B0609020000020004" pitchFamily="49" charset="0"/>
                          </a:rPr>
                          <m:t>𝜷</m:t>
                        </m:r>
                      </m:e>
                      <m:sub>
                        <m:r>
                          <a:rPr lang="es-MX" sz="1200" b="1" i="1" smtClean="0">
                            <a:solidFill>
                              <a:srgbClr val="1D3557"/>
                            </a:solidFill>
                            <a:latin typeface="Cambria Math" panose="02040503050406030204" pitchFamily="18" charset="0"/>
                            <a:cs typeface="Cascadia Code SemiBold" panose="020B0609020000020004" pitchFamily="49" charset="0"/>
                          </a:rPr>
                          <m:t>𝟏</m:t>
                        </m:r>
                      </m:sub>
                      <m:sup>
                        <m:r>
                          <a:rPr lang="es-MX" sz="1200" b="1" i="1" smtClean="0">
                            <a:solidFill>
                              <a:srgbClr val="1D3557"/>
                            </a:solidFill>
                            <a:latin typeface="Cambria Math" panose="02040503050406030204" pitchFamily="18" charset="0"/>
                            <a:cs typeface="Cascadia Code SemiBold" panose="020B0609020000020004" pitchFamily="49" charset="0"/>
                          </a:rPr>
                          <m:t>𝑻</m:t>
                        </m:r>
                      </m:sup>
                    </m:sSubSup>
                    <m:r>
                      <a:rPr lang="es-MX" sz="1200" b="1" i="1" smtClean="0">
                        <a:solidFill>
                          <a:srgbClr val="1D3557"/>
                        </a:solidFill>
                        <a:latin typeface="Cambria Math" panose="02040503050406030204" pitchFamily="18" charset="0"/>
                        <a:cs typeface="Cascadia Code SemiBold" panose="020B0609020000020004" pitchFamily="49" charset="0"/>
                      </a:rPr>
                      <m:t>)</m:t>
                    </m:r>
                  </m:oMath>
                </a14:m>
                <a:r>
                  <a:rPr lang="es-ES" sz="1200" dirty="0">
                    <a:solidFill>
                      <a:srgbClr val="1D3557"/>
                    </a:solidFill>
                    <a:latin typeface="Cascadia Code SemiBold" panose="020B0609020000020004" pitchFamily="49" charset="0"/>
                    <a:cs typeface="Cascadia Code SemiBold" panose="020B0609020000020004" pitchFamily="49" charset="0"/>
                  </a:rPr>
                  <a:t>.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s-ES" sz="1200" dirty="0">
                  <a:solidFill>
                    <a:srgbClr val="1D3557"/>
                  </a:solidFill>
                  <a:latin typeface="Cascadia Code SemiBold" panose="020B0609020000020004" pitchFamily="49" charset="0"/>
                  <a:cs typeface="Cascadia Code SemiBold" panose="020B0609020000020004" pitchFamily="49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s-ES" sz="1200" dirty="0">
                    <a:solidFill>
                      <a:srgbClr val="1D3557"/>
                    </a:solidFill>
                    <a:latin typeface="Cascadia Code SemiBold" panose="020B0609020000020004" pitchFamily="49" charset="0"/>
                    <a:cs typeface="Cascadia Code SemiBold" panose="020B0609020000020004" pitchFamily="49" charset="0"/>
                  </a:rPr>
                  <a:t>El enfoque es binario y parte de independencia condicional como base asumiendo que la presencia o ausencia de una relación entre jugadores es independiente al resto del sistema. De esta forma la probabilidad de la matriz no es más que el producto de las probabilidades de </a:t>
                </a:r>
                <a:r>
                  <a:rPr lang="es-ES" sz="1200" dirty="0" err="1">
                    <a:solidFill>
                      <a:srgbClr val="1D3557"/>
                    </a:solidFill>
                    <a:latin typeface="Cascadia Code SemiBold" panose="020B0609020000020004" pitchFamily="49" charset="0"/>
                    <a:cs typeface="Cascadia Code SemiBold" panose="020B0609020000020004" pitchFamily="49" charset="0"/>
                  </a:rPr>
                  <a:t>diádas</a:t>
                </a:r>
                <a:r>
                  <a:rPr lang="es-ES" sz="1200" dirty="0">
                    <a:solidFill>
                      <a:srgbClr val="1D3557"/>
                    </a:solidFill>
                    <a:latin typeface="Cascadia Code SemiBold" panose="020B0609020000020004" pitchFamily="49" charset="0"/>
                    <a:cs typeface="Cascadia Code SemiBold" panose="020B0609020000020004" pitchFamily="49" charset="0"/>
                  </a:rPr>
                  <a:t>.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s-ES" sz="1200" dirty="0">
                  <a:solidFill>
                    <a:srgbClr val="1D3557"/>
                  </a:solidFill>
                  <a:latin typeface="Cascadia Code SemiBold" panose="020B0609020000020004" pitchFamily="49" charset="0"/>
                  <a:cs typeface="Cascadia Code SemiBold" panose="020B0609020000020004" pitchFamily="49" charset="0"/>
                </a:endParaRPr>
              </a:p>
              <a:p>
                <a:endParaRPr lang="es-MX" dirty="0"/>
              </a:p>
            </p:txBody>
          </p:sp>
        </mc:Choice>
        <mc:Fallback>
          <p:sp>
            <p:nvSpPr>
              <p:cNvPr id="3" name="Marcador de notas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s-ES" sz="1200" dirty="0">
                    <a:solidFill>
                      <a:srgbClr val="1D3557"/>
                    </a:solidFill>
                    <a:latin typeface="Cascadia Code SemiBold" panose="020B0609020000020004" pitchFamily="49" charset="0"/>
                    <a:cs typeface="Cascadia Code SemiBold" panose="020B0609020000020004" pitchFamily="49" charset="0"/>
                  </a:rPr>
                  <a:t>El modelo que se usa es uno de distancia y una parametrización conveniente de cada probabilidad de </a:t>
                </a:r>
                <a:r>
                  <a:rPr lang="es-ES" sz="1200" dirty="0" err="1">
                    <a:solidFill>
                      <a:srgbClr val="1D3557"/>
                    </a:solidFill>
                    <a:latin typeface="Cascadia Code SemiBold" panose="020B0609020000020004" pitchFamily="49" charset="0"/>
                    <a:cs typeface="Cascadia Code SemiBold" panose="020B0609020000020004" pitchFamily="49" charset="0"/>
                  </a:rPr>
                  <a:t>diáda</a:t>
                </a:r>
                <a:r>
                  <a:rPr lang="es-ES" sz="1200" dirty="0">
                    <a:solidFill>
                      <a:srgbClr val="1D3557"/>
                    </a:solidFill>
                    <a:latin typeface="Cascadia Code SemiBold" panose="020B0609020000020004" pitchFamily="49" charset="0"/>
                    <a:cs typeface="Cascadia Code SemiBold" panose="020B0609020000020004" pitchFamily="49" charset="0"/>
                  </a:rPr>
                  <a:t> es el modelo de regresión logística (</a:t>
                </a:r>
                <a:r>
                  <a:rPr lang="es-ES" sz="1200" dirty="0" err="1">
                    <a:solidFill>
                      <a:srgbClr val="1D3557"/>
                    </a:solidFill>
                    <a:latin typeface="Cascadia Code SemiBold" panose="020B0609020000020004" pitchFamily="49" charset="0"/>
                    <a:cs typeface="Cascadia Code SemiBold" panose="020B0609020000020004" pitchFamily="49" charset="0"/>
                  </a:rPr>
                  <a:t>logit</a:t>
                </a:r>
                <a:r>
                  <a:rPr lang="es-ES" sz="1200" dirty="0">
                    <a:solidFill>
                      <a:srgbClr val="1D3557"/>
                    </a:solidFill>
                    <a:latin typeface="Cascadia Code SemiBold" panose="020B0609020000020004" pitchFamily="49" charset="0"/>
                    <a:cs typeface="Cascadia Code SemiBold" panose="020B0609020000020004" pitchFamily="49" charset="0"/>
                  </a:rPr>
                  <a:t>), en donde la probabilidad de una relación depende de la distancia entre </a:t>
                </a:r>
                <a:r>
                  <a:rPr lang="es-MX" sz="1200" b="1" i="0">
                    <a:solidFill>
                      <a:srgbClr val="1D3557"/>
                    </a:solidFill>
                    <a:latin typeface="Cambria Math" panose="02040503050406030204" pitchFamily="18" charset="0"/>
                    <a:cs typeface="Cascadia Code SemiBold" panose="020B0609020000020004" pitchFamily="49" charset="0"/>
                  </a:rPr>
                  <a:t>𝒁_𝒊</a:t>
                </a:r>
                <a:r>
                  <a:rPr lang="es-ES" sz="1200" dirty="0">
                    <a:solidFill>
                      <a:srgbClr val="1D3557"/>
                    </a:solidFill>
                    <a:latin typeface="Cascadia Code SemiBold" panose="020B0609020000020004" pitchFamily="49" charset="0"/>
                    <a:cs typeface="Cascadia Code SemiBold" panose="020B0609020000020004" pitchFamily="49" charset="0"/>
                  </a:rPr>
                  <a:t> y </a:t>
                </a:r>
                <a:r>
                  <a:rPr lang="es-MX" sz="1200" b="1" i="0">
                    <a:solidFill>
                      <a:srgbClr val="1D3557"/>
                    </a:solidFill>
                    <a:latin typeface="Cambria Math" panose="02040503050406030204" pitchFamily="18" charset="0"/>
                    <a:cs typeface="Cascadia Code SemiBold" panose="020B0609020000020004" pitchFamily="49" charset="0"/>
                  </a:rPr>
                  <a:t>𝒁_𝒋</a:t>
                </a:r>
                <a:r>
                  <a:rPr lang="es-ES" sz="1200" dirty="0">
                    <a:solidFill>
                      <a:srgbClr val="1D3557"/>
                    </a:solidFill>
                    <a:latin typeface="Cascadia Code SemiBold" panose="020B0609020000020004" pitchFamily="49" charset="0"/>
                    <a:cs typeface="Cascadia Code SemiBold" panose="020B0609020000020004" pitchFamily="49" charset="0"/>
                  </a:rPr>
                  <a:t>, así como las covariables </a:t>
                </a:r>
                <a:r>
                  <a:rPr lang="es-MX" sz="1200" b="1" i="0">
                    <a:solidFill>
                      <a:srgbClr val="1D3557"/>
                    </a:solidFill>
                    <a:latin typeface="Cambria Math" panose="02040503050406030204" pitchFamily="18" charset="0"/>
                    <a:cs typeface="Cascadia Code SemiBold" panose="020B0609020000020004" pitchFamily="49" charset="0"/>
                  </a:rPr>
                  <a:t>𝑿_(𝒊,𝒋)</a:t>
                </a:r>
                <a:r>
                  <a:rPr lang="es-ES" sz="1200" dirty="0">
                    <a:solidFill>
                      <a:srgbClr val="1D3557"/>
                    </a:solidFill>
                    <a:latin typeface="Cascadia Code SemiBold" panose="020B0609020000020004" pitchFamily="49" charset="0"/>
                    <a:cs typeface="Cascadia Code SemiBold" panose="020B0609020000020004" pitchFamily="49" charset="0"/>
                  </a:rPr>
                  <a:t> y </a:t>
                </a:r>
                <a:r>
                  <a:rPr lang="es-MX" sz="1200" b="1" i="0">
                    <a:solidFill>
                      <a:srgbClr val="1D3557"/>
                    </a:solidFill>
                    <a:latin typeface="Cambria Math" panose="02040503050406030204" pitchFamily="18" charset="0"/>
                    <a:cs typeface="Cascadia Code SemiBold" panose="020B0609020000020004" pitchFamily="49" charset="0"/>
                  </a:rPr>
                  <a:t>𝜷=(𝜷_𝟎, </a:t>
                </a:r>
                <a:r>
                  <a:rPr lang="es-MX" sz="1200" b="1" i="0">
                    <a:solidFill>
                      <a:srgbClr val="1D3557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scadia Code SemiBold" panose="020B0609020000020004" pitchFamily="49" charset="0"/>
                  </a:rPr>
                  <a:t>𝜷_</a:t>
                </a:r>
                <a:r>
                  <a:rPr lang="es-MX" sz="1200" b="1" i="0">
                    <a:solidFill>
                      <a:srgbClr val="1D3557"/>
                    </a:solidFill>
                    <a:latin typeface="Cambria Math" panose="02040503050406030204" pitchFamily="18" charset="0"/>
                    <a:cs typeface="Cascadia Code SemiBold" panose="020B0609020000020004" pitchFamily="49" charset="0"/>
                  </a:rPr>
                  <a:t>𝟏^𝑻)</a:t>
                </a:r>
                <a:r>
                  <a:rPr lang="es-ES" sz="1200" dirty="0">
                    <a:solidFill>
                      <a:srgbClr val="1D3557"/>
                    </a:solidFill>
                    <a:latin typeface="Cascadia Code SemiBold" panose="020B0609020000020004" pitchFamily="49" charset="0"/>
                    <a:cs typeface="Cascadia Code SemiBold" panose="020B0609020000020004" pitchFamily="49" charset="0"/>
                  </a:rPr>
                  <a:t>.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s-ES" sz="1200" dirty="0">
                  <a:solidFill>
                    <a:srgbClr val="1D3557"/>
                  </a:solidFill>
                  <a:latin typeface="Cascadia Code SemiBold" panose="020B0609020000020004" pitchFamily="49" charset="0"/>
                  <a:cs typeface="Cascadia Code SemiBold" panose="020B0609020000020004" pitchFamily="49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s-ES" sz="1200" dirty="0">
                    <a:solidFill>
                      <a:srgbClr val="1D3557"/>
                    </a:solidFill>
                    <a:latin typeface="Cascadia Code SemiBold" panose="020B0609020000020004" pitchFamily="49" charset="0"/>
                    <a:cs typeface="Cascadia Code SemiBold" panose="020B0609020000020004" pitchFamily="49" charset="0"/>
                  </a:rPr>
                  <a:t>El enfoque es binario y parte de independencia condicional como base asumiendo que la presencia o ausencia de una relación entre jugadores es independiente al resto del sistema. De esta forma la probabilidad de la matriz no es más que el producto de las probabilidades de </a:t>
                </a:r>
                <a:r>
                  <a:rPr lang="es-ES" sz="1200" dirty="0" err="1">
                    <a:solidFill>
                      <a:srgbClr val="1D3557"/>
                    </a:solidFill>
                    <a:latin typeface="Cascadia Code SemiBold" panose="020B0609020000020004" pitchFamily="49" charset="0"/>
                    <a:cs typeface="Cascadia Code SemiBold" panose="020B0609020000020004" pitchFamily="49" charset="0"/>
                  </a:rPr>
                  <a:t>diádas</a:t>
                </a:r>
                <a:r>
                  <a:rPr lang="es-ES" sz="1200" dirty="0">
                    <a:solidFill>
                      <a:srgbClr val="1D3557"/>
                    </a:solidFill>
                    <a:latin typeface="Cascadia Code SemiBold" panose="020B0609020000020004" pitchFamily="49" charset="0"/>
                    <a:cs typeface="Cascadia Code SemiBold" panose="020B0609020000020004" pitchFamily="49" charset="0"/>
                  </a:rPr>
                  <a:t>.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s-ES" sz="1200" dirty="0">
                  <a:solidFill>
                    <a:srgbClr val="1D3557"/>
                  </a:solidFill>
                  <a:latin typeface="Cascadia Code SemiBold" panose="020B0609020000020004" pitchFamily="49" charset="0"/>
                  <a:cs typeface="Cascadia Code SemiBold" panose="020B0609020000020004" pitchFamily="49" charset="0"/>
                </a:endParaRPr>
              </a:p>
              <a:p>
                <a:endParaRPr lang="es-MX" dirty="0"/>
              </a:p>
            </p:txBody>
          </p:sp>
        </mc:Fallback>
      </mc:AlternateContent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16C840-033C-4AB6-BD9E-12A55FFBD409}" type="slidenum">
              <a:rPr lang="es-MX" smtClean="0"/>
              <a:t>6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477023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just">
              <a:buFont typeface="+mj-lt"/>
              <a:buNone/>
            </a:pPr>
            <a:r>
              <a:rPr lang="es-ES" sz="2000" b="1" dirty="0">
                <a:solidFill>
                  <a:srgbClr val="1D3557"/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La convergencia se asegura por </a:t>
            </a:r>
            <a:r>
              <a:rPr lang="es-ES" sz="2000" b="1" dirty="0" err="1">
                <a:solidFill>
                  <a:srgbClr val="1D3557"/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irreducibilidad</a:t>
            </a:r>
            <a:r>
              <a:rPr lang="es-ES" sz="2000" b="1" dirty="0">
                <a:solidFill>
                  <a:srgbClr val="1D3557"/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 y aperiodicidad de la cadena</a:t>
            </a:r>
          </a:p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16C840-033C-4AB6-BD9E-12A55FFBD409}" type="slidenum">
              <a:rPr lang="es-MX" smtClean="0"/>
              <a:t>8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4164957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just">
              <a:buFont typeface="+mj-lt"/>
              <a:buNone/>
            </a:pPr>
            <a:r>
              <a:rPr lang="es-ES" sz="2000" b="1" dirty="0">
                <a:solidFill>
                  <a:srgbClr val="1D3557"/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La convergencia se asegura por </a:t>
            </a:r>
            <a:r>
              <a:rPr lang="es-ES" sz="2000" b="1" dirty="0" err="1">
                <a:solidFill>
                  <a:srgbClr val="1D3557"/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irreducibilidad</a:t>
            </a:r>
            <a:r>
              <a:rPr lang="es-ES" sz="2000" b="1" dirty="0">
                <a:solidFill>
                  <a:srgbClr val="1D3557"/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 y aperiodicidad de la cadena</a:t>
            </a:r>
          </a:p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16C840-033C-4AB6-BD9E-12A55FFBD409}" type="slidenum">
              <a:rPr lang="es-MX" smtClean="0"/>
              <a:t>9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6458918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16C840-033C-4AB6-BD9E-12A55FFBD409}" type="slidenum">
              <a:rPr lang="es-MX" smtClean="0"/>
              <a:t>10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0267105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16C840-033C-4AB6-BD9E-12A55FFBD409}" type="slidenum">
              <a:rPr lang="es-MX" smtClean="0"/>
              <a:t>11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2874129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16C840-033C-4AB6-BD9E-12A55FFBD409}" type="slidenum">
              <a:rPr lang="es-MX" smtClean="0"/>
              <a:t>12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5511619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16C840-033C-4AB6-BD9E-12A55FFBD409}" type="slidenum">
              <a:rPr lang="es-MX" smtClean="0"/>
              <a:t>13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2523393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16C840-033C-4AB6-BD9E-12A55FFBD409}" type="slidenum">
              <a:rPr lang="es-MX" smtClean="0"/>
              <a:t>14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05174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2D9C17-6238-81CE-46E7-E70217C640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080E107-E869-CD02-90D7-58E7D36617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F871CD9-08F2-9498-9405-3FBB17771C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A6157-67A6-4177-925E-E59D3910EFE5}" type="datetimeFigureOut">
              <a:rPr lang="es-MX" smtClean="0"/>
              <a:t>17/05/2024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A374F1B-8E70-8E7D-9306-A53159A5A0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9CEF56D-056A-7DEA-8564-A0C0889F90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592C0-8AA3-463E-BD2C-57454B7FF1D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2842731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471276-BA58-EB4D-C186-9FA72CA015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5E1C2CE0-0092-227B-60C3-55E992DE12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42A8A8E-ED7A-1E4A-B5E8-21D68EA9A4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A6157-67A6-4177-925E-E59D3910EFE5}" type="datetimeFigureOut">
              <a:rPr lang="es-MX" smtClean="0"/>
              <a:t>17/05/2024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1326F48-A36B-D058-233B-DB84F479C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D548DC3-05C8-B330-4E46-27C2CC5331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592C0-8AA3-463E-BD2C-57454B7FF1D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9662118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38C1726D-40E0-C4DA-BE27-D376BA1C779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148AA79-E8B7-97A0-09E3-C84CEA3C24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4BF395F-C85B-7D81-F384-AB6CA70B3B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A6157-67A6-4177-925E-E59D3910EFE5}" type="datetimeFigureOut">
              <a:rPr lang="es-MX" smtClean="0"/>
              <a:t>17/05/2024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1970A87-EB41-3B67-B2B3-74F8CFB0A5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2D9A53C-8E1B-1968-073D-AF6876741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592C0-8AA3-463E-BD2C-57454B7FF1D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6549530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F44AD1-7FC3-96F1-529B-AFD4BC100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8CBB1FE-58A9-ACD0-6AFD-ED0C46CD49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31C60B0-0F06-145E-76F8-2C416560F8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A6157-67A6-4177-925E-E59D3910EFE5}" type="datetimeFigureOut">
              <a:rPr lang="es-MX" smtClean="0"/>
              <a:t>17/05/2024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02CC4AC-1479-39F5-8110-2B31491F71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F7D79FD-B980-CF65-B651-575E607E33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592C0-8AA3-463E-BD2C-57454B7FF1D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924208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ADD1A6-D52E-35DC-E0F6-DC83F27861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5F555E4-30C0-C67C-F8B4-E35941C86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2A5DEEF-2C0A-26C4-56A5-8E917F609D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A6157-67A6-4177-925E-E59D3910EFE5}" type="datetimeFigureOut">
              <a:rPr lang="es-MX" smtClean="0"/>
              <a:t>17/05/2024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CF025BB-6060-7EBD-1A97-7808479243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43ED5E2-54E2-ABAD-D5FE-47A04055A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592C0-8AA3-463E-BD2C-57454B7FF1D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35444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B2BBF2-379A-599A-2E1F-5A3309895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5830256-1F38-EFC7-D0D9-94163D4314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640019D0-52F3-F499-B8E3-0356B44DCD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3F06030-8122-2050-A403-647D870969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A6157-67A6-4177-925E-E59D3910EFE5}" type="datetimeFigureOut">
              <a:rPr lang="es-MX" smtClean="0"/>
              <a:t>17/05/2024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0455124-9351-4263-FF51-03DCF9BDCD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74CBC26-6E5F-0929-6341-2C0784C55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592C0-8AA3-463E-BD2C-57454B7FF1D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333438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00856D-262F-7FBC-584E-D6F2221052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425C39B-803C-3B77-76AB-8037535F71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66504587-5440-B1F0-0E37-09BFD83755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1F28DFC9-EF44-1F6D-DF74-0B6180E1E57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3DB27712-1392-668C-E5CE-00D7F1A3124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F6884E74-768D-B48C-6E7F-1236C0BDC3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A6157-67A6-4177-925E-E59D3910EFE5}" type="datetimeFigureOut">
              <a:rPr lang="es-MX" smtClean="0"/>
              <a:t>17/05/2024</a:t>
            </a:fld>
            <a:endParaRPr lang="es-MX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759AF272-F7EF-0B7F-04A1-0077CE06D3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B902282F-4ADD-35E1-23B6-15D0767EE0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592C0-8AA3-463E-BD2C-57454B7FF1D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487112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8783C52-BAD8-15BB-5129-2F2EC320D0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B6F979B5-5EDE-23A7-5B2D-5F076AE6A4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A6157-67A6-4177-925E-E59D3910EFE5}" type="datetimeFigureOut">
              <a:rPr lang="es-MX" smtClean="0"/>
              <a:t>17/05/2024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50D9DF7B-88D3-1DEE-2C70-8E062F5B7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9697F622-E33D-B640-51E3-E1BAFEF03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592C0-8AA3-463E-BD2C-57454B7FF1D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9193264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10FA68FD-8383-88E4-BFC3-47DB36B4E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A6157-67A6-4177-925E-E59D3910EFE5}" type="datetimeFigureOut">
              <a:rPr lang="es-MX" smtClean="0"/>
              <a:t>17/05/2024</a:t>
            </a:fld>
            <a:endParaRPr lang="es-MX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F3AF30A2-90C8-54E5-581A-6486EEAB4E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FE8DA37-89F2-F2BE-D824-2BC0E7FC97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592C0-8AA3-463E-BD2C-57454B7FF1D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0866470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03FD35-3990-F9F7-FB82-5866B094AE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591F57E-95FF-0A3D-D101-FD3236AF87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C677993-917C-771C-2F15-55115DBABF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7D3C1AA-0659-AF4B-9035-E79DF1287E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A6157-67A6-4177-925E-E59D3910EFE5}" type="datetimeFigureOut">
              <a:rPr lang="es-MX" smtClean="0"/>
              <a:t>17/05/2024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09C4234A-66EC-92E9-B682-CAB2B5ACDD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15A6B7B-16D3-02F4-BC67-C470E310D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592C0-8AA3-463E-BD2C-57454B7FF1D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0164003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129C12-CB45-60CA-0A7A-CEE04D99AE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ED356F2F-5244-64AC-C456-81781B14662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7A5A0C12-C960-8F5C-1330-99B1D2B10C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7C6C24E1-E803-0D3E-AD19-41BC8AFCFF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A6157-67A6-4177-925E-E59D3910EFE5}" type="datetimeFigureOut">
              <a:rPr lang="es-MX" smtClean="0"/>
              <a:t>17/05/2024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B407266-7ED9-42F9-BC24-8CDA841E4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7D38F30-5919-DB68-5397-C89C883E94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592C0-8AA3-463E-BD2C-57454B7FF1D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7324227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15ACB91E-610B-E086-4F15-6BAF3DBAA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B92863D-B923-9577-0E63-9C36917EBC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DEE86B7-758F-C018-669F-CCE3719EC1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BA6157-67A6-4177-925E-E59D3910EFE5}" type="datetimeFigureOut">
              <a:rPr lang="es-MX" smtClean="0"/>
              <a:t>17/05/2024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CA9CDCD-7D53-08E2-AC99-222D3302DC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82BDDA8-3D0F-20DF-A67C-1BA029A054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E592C0-8AA3-463E-BD2C-57454B7FF1D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2059426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gi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rma libre: forma 11">
            <a:extLst>
              <a:ext uri="{FF2B5EF4-FFF2-40B4-BE49-F238E27FC236}">
                <a16:creationId xmlns:a16="http://schemas.microsoft.com/office/drawing/2014/main" id="{3D13DD48-1C9B-9148-965C-E01216A86803}"/>
              </a:ext>
            </a:extLst>
          </p:cNvPr>
          <p:cNvSpPr/>
          <p:nvPr/>
        </p:nvSpPr>
        <p:spPr>
          <a:xfrm>
            <a:off x="10676963" y="-8967"/>
            <a:ext cx="1515037" cy="6915098"/>
          </a:xfrm>
          <a:custGeom>
            <a:avLst/>
            <a:gdLst>
              <a:gd name="connsiteX0" fmla="*/ 206190 w 1515037"/>
              <a:gd name="connsiteY0" fmla="*/ 0 h 6858000"/>
              <a:gd name="connsiteX1" fmla="*/ 1515037 w 1515037"/>
              <a:gd name="connsiteY1" fmla="*/ 0 h 6858000"/>
              <a:gd name="connsiteX2" fmla="*/ 1515037 w 1515037"/>
              <a:gd name="connsiteY2" fmla="*/ 6858000 h 6858000"/>
              <a:gd name="connsiteX3" fmla="*/ 206190 w 1515037"/>
              <a:gd name="connsiteY3" fmla="*/ 6858000 h 6858000"/>
              <a:gd name="connsiteX4" fmla="*/ 206190 w 1515037"/>
              <a:gd name="connsiteY4" fmla="*/ 3675529 h 6858000"/>
              <a:gd name="connsiteX5" fmla="*/ 71719 w 1515037"/>
              <a:gd name="connsiteY5" fmla="*/ 3675529 h 6858000"/>
              <a:gd name="connsiteX6" fmla="*/ 0 w 1515037"/>
              <a:gd name="connsiteY6" fmla="*/ 3603810 h 6858000"/>
              <a:gd name="connsiteX7" fmla="*/ 0 w 1515037"/>
              <a:gd name="connsiteY7" fmla="*/ 3299013 h 6858000"/>
              <a:gd name="connsiteX8" fmla="*/ 71719 w 1515037"/>
              <a:gd name="connsiteY8" fmla="*/ 3227294 h 6858000"/>
              <a:gd name="connsiteX9" fmla="*/ 206190 w 1515037"/>
              <a:gd name="connsiteY9" fmla="*/ 322729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15037" h="6858000">
                <a:moveTo>
                  <a:pt x="206190" y="0"/>
                </a:moveTo>
                <a:lnTo>
                  <a:pt x="1515037" y="0"/>
                </a:lnTo>
                <a:lnTo>
                  <a:pt x="1515037" y="6858000"/>
                </a:lnTo>
                <a:lnTo>
                  <a:pt x="206190" y="6858000"/>
                </a:lnTo>
                <a:lnTo>
                  <a:pt x="206190" y="3675529"/>
                </a:lnTo>
                <a:lnTo>
                  <a:pt x="71719" y="3675529"/>
                </a:lnTo>
                <a:cubicBezTo>
                  <a:pt x="32110" y="3675529"/>
                  <a:pt x="0" y="3643419"/>
                  <a:pt x="0" y="3603810"/>
                </a:cubicBezTo>
                <a:lnTo>
                  <a:pt x="0" y="3299013"/>
                </a:lnTo>
                <a:cubicBezTo>
                  <a:pt x="0" y="3259404"/>
                  <a:pt x="32110" y="3227294"/>
                  <a:pt x="71719" y="3227294"/>
                </a:cubicBezTo>
                <a:lnTo>
                  <a:pt x="206190" y="3227294"/>
                </a:lnTo>
                <a:close/>
              </a:path>
            </a:pathLst>
          </a:custGeom>
          <a:solidFill>
            <a:srgbClr val="EC9A9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MX"/>
          </a:p>
        </p:txBody>
      </p:sp>
      <p:sp>
        <p:nvSpPr>
          <p:cNvPr id="13" name="Forma libre: forma 12">
            <a:extLst>
              <a:ext uri="{FF2B5EF4-FFF2-40B4-BE49-F238E27FC236}">
                <a16:creationId xmlns:a16="http://schemas.microsoft.com/office/drawing/2014/main" id="{F1152AB6-6F0C-C32F-289F-EDBBC14C50BC}"/>
              </a:ext>
            </a:extLst>
          </p:cNvPr>
          <p:cNvSpPr/>
          <p:nvPr/>
        </p:nvSpPr>
        <p:spPr>
          <a:xfrm>
            <a:off x="10793508" y="-8967"/>
            <a:ext cx="1515037" cy="6915098"/>
          </a:xfrm>
          <a:custGeom>
            <a:avLst/>
            <a:gdLst>
              <a:gd name="connsiteX0" fmla="*/ 206190 w 1515037"/>
              <a:gd name="connsiteY0" fmla="*/ 0 h 6858000"/>
              <a:gd name="connsiteX1" fmla="*/ 1515037 w 1515037"/>
              <a:gd name="connsiteY1" fmla="*/ 0 h 6858000"/>
              <a:gd name="connsiteX2" fmla="*/ 1515037 w 1515037"/>
              <a:gd name="connsiteY2" fmla="*/ 6858000 h 6858000"/>
              <a:gd name="connsiteX3" fmla="*/ 206190 w 1515037"/>
              <a:gd name="connsiteY3" fmla="*/ 6858000 h 6858000"/>
              <a:gd name="connsiteX4" fmla="*/ 206190 w 1515037"/>
              <a:gd name="connsiteY4" fmla="*/ 3675529 h 6858000"/>
              <a:gd name="connsiteX5" fmla="*/ 71719 w 1515037"/>
              <a:gd name="connsiteY5" fmla="*/ 3675529 h 6858000"/>
              <a:gd name="connsiteX6" fmla="*/ 0 w 1515037"/>
              <a:gd name="connsiteY6" fmla="*/ 3603810 h 6858000"/>
              <a:gd name="connsiteX7" fmla="*/ 0 w 1515037"/>
              <a:gd name="connsiteY7" fmla="*/ 3299013 h 6858000"/>
              <a:gd name="connsiteX8" fmla="*/ 71719 w 1515037"/>
              <a:gd name="connsiteY8" fmla="*/ 3227294 h 6858000"/>
              <a:gd name="connsiteX9" fmla="*/ 206190 w 1515037"/>
              <a:gd name="connsiteY9" fmla="*/ 322729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15037" h="6858000">
                <a:moveTo>
                  <a:pt x="206190" y="0"/>
                </a:moveTo>
                <a:lnTo>
                  <a:pt x="1515037" y="0"/>
                </a:lnTo>
                <a:lnTo>
                  <a:pt x="1515037" y="6858000"/>
                </a:lnTo>
                <a:lnTo>
                  <a:pt x="206190" y="6858000"/>
                </a:lnTo>
                <a:lnTo>
                  <a:pt x="206190" y="3675529"/>
                </a:lnTo>
                <a:lnTo>
                  <a:pt x="71719" y="3675529"/>
                </a:lnTo>
                <a:cubicBezTo>
                  <a:pt x="32110" y="3675529"/>
                  <a:pt x="0" y="3643419"/>
                  <a:pt x="0" y="3603810"/>
                </a:cubicBezTo>
                <a:lnTo>
                  <a:pt x="0" y="3299013"/>
                </a:lnTo>
                <a:cubicBezTo>
                  <a:pt x="0" y="3259404"/>
                  <a:pt x="32110" y="3227294"/>
                  <a:pt x="71719" y="3227294"/>
                </a:cubicBezTo>
                <a:lnTo>
                  <a:pt x="206190" y="3227294"/>
                </a:lnTo>
                <a:close/>
              </a:path>
            </a:pathLst>
          </a:custGeom>
          <a:solidFill>
            <a:srgbClr val="F1FA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MX"/>
          </a:p>
        </p:txBody>
      </p:sp>
      <p:sp>
        <p:nvSpPr>
          <p:cNvPr id="14" name="Forma libre: forma 13">
            <a:extLst>
              <a:ext uri="{FF2B5EF4-FFF2-40B4-BE49-F238E27FC236}">
                <a16:creationId xmlns:a16="http://schemas.microsoft.com/office/drawing/2014/main" id="{5F969BF3-1B09-8466-EC4E-7F5F955747BB}"/>
              </a:ext>
            </a:extLst>
          </p:cNvPr>
          <p:cNvSpPr/>
          <p:nvPr/>
        </p:nvSpPr>
        <p:spPr>
          <a:xfrm>
            <a:off x="10910048" y="-8972"/>
            <a:ext cx="1515037" cy="6915098"/>
          </a:xfrm>
          <a:custGeom>
            <a:avLst/>
            <a:gdLst>
              <a:gd name="connsiteX0" fmla="*/ 206190 w 1515037"/>
              <a:gd name="connsiteY0" fmla="*/ 0 h 6858000"/>
              <a:gd name="connsiteX1" fmla="*/ 1515037 w 1515037"/>
              <a:gd name="connsiteY1" fmla="*/ 0 h 6858000"/>
              <a:gd name="connsiteX2" fmla="*/ 1515037 w 1515037"/>
              <a:gd name="connsiteY2" fmla="*/ 6858000 h 6858000"/>
              <a:gd name="connsiteX3" fmla="*/ 206190 w 1515037"/>
              <a:gd name="connsiteY3" fmla="*/ 6858000 h 6858000"/>
              <a:gd name="connsiteX4" fmla="*/ 206190 w 1515037"/>
              <a:gd name="connsiteY4" fmla="*/ 3675529 h 6858000"/>
              <a:gd name="connsiteX5" fmla="*/ 71719 w 1515037"/>
              <a:gd name="connsiteY5" fmla="*/ 3675529 h 6858000"/>
              <a:gd name="connsiteX6" fmla="*/ 0 w 1515037"/>
              <a:gd name="connsiteY6" fmla="*/ 3603810 h 6858000"/>
              <a:gd name="connsiteX7" fmla="*/ 0 w 1515037"/>
              <a:gd name="connsiteY7" fmla="*/ 3299013 h 6858000"/>
              <a:gd name="connsiteX8" fmla="*/ 71719 w 1515037"/>
              <a:gd name="connsiteY8" fmla="*/ 3227294 h 6858000"/>
              <a:gd name="connsiteX9" fmla="*/ 206190 w 1515037"/>
              <a:gd name="connsiteY9" fmla="*/ 322729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15037" h="6858000">
                <a:moveTo>
                  <a:pt x="206190" y="0"/>
                </a:moveTo>
                <a:lnTo>
                  <a:pt x="1515037" y="0"/>
                </a:lnTo>
                <a:lnTo>
                  <a:pt x="1515037" y="6858000"/>
                </a:lnTo>
                <a:lnTo>
                  <a:pt x="206190" y="6858000"/>
                </a:lnTo>
                <a:lnTo>
                  <a:pt x="206190" y="3675529"/>
                </a:lnTo>
                <a:lnTo>
                  <a:pt x="71719" y="3675529"/>
                </a:lnTo>
                <a:cubicBezTo>
                  <a:pt x="32110" y="3675529"/>
                  <a:pt x="0" y="3643419"/>
                  <a:pt x="0" y="3603810"/>
                </a:cubicBezTo>
                <a:lnTo>
                  <a:pt x="0" y="3299013"/>
                </a:lnTo>
                <a:cubicBezTo>
                  <a:pt x="0" y="3259404"/>
                  <a:pt x="32110" y="3227294"/>
                  <a:pt x="71719" y="3227294"/>
                </a:cubicBezTo>
                <a:lnTo>
                  <a:pt x="206190" y="3227294"/>
                </a:lnTo>
                <a:close/>
              </a:path>
            </a:pathLst>
          </a:custGeom>
          <a:solidFill>
            <a:srgbClr val="A8DAD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MX"/>
          </a:p>
        </p:txBody>
      </p:sp>
      <p:sp>
        <p:nvSpPr>
          <p:cNvPr id="15" name="Forma libre: forma 14">
            <a:extLst>
              <a:ext uri="{FF2B5EF4-FFF2-40B4-BE49-F238E27FC236}">
                <a16:creationId xmlns:a16="http://schemas.microsoft.com/office/drawing/2014/main" id="{12218533-709C-7C33-7613-C17D12C35410}"/>
              </a:ext>
            </a:extLst>
          </p:cNvPr>
          <p:cNvSpPr/>
          <p:nvPr/>
        </p:nvSpPr>
        <p:spPr>
          <a:xfrm>
            <a:off x="11035551" y="-8972"/>
            <a:ext cx="1515037" cy="6915098"/>
          </a:xfrm>
          <a:custGeom>
            <a:avLst/>
            <a:gdLst>
              <a:gd name="connsiteX0" fmla="*/ 206190 w 1515037"/>
              <a:gd name="connsiteY0" fmla="*/ 0 h 6858000"/>
              <a:gd name="connsiteX1" fmla="*/ 1515037 w 1515037"/>
              <a:gd name="connsiteY1" fmla="*/ 0 h 6858000"/>
              <a:gd name="connsiteX2" fmla="*/ 1515037 w 1515037"/>
              <a:gd name="connsiteY2" fmla="*/ 6858000 h 6858000"/>
              <a:gd name="connsiteX3" fmla="*/ 206190 w 1515037"/>
              <a:gd name="connsiteY3" fmla="*/ 6858000 h 6858000"/>
              <a:gd name="connsiteX4" fmla="*/ 206190 w 1515037"/>
              <a:gd name="connsiteY4" fmla="*/ 3675529 h 6858000"/>
              <a:gd name="connsiteX5" fmla="*/ 71719 w 1515037"/>
              <a:gd name="connsiteY5" fmla="*/ 3675529 h 6858000"/>
              <a:gd name="connsiteX6" fmla="*/ 0 w 1515037"/>
              <a:gd name="connsiteY6" fmla="*/ 3603810 h 6858000"/>
              <a:gd name="connsiteX7" fmla="*/ 0 w 1515037"/>
              <a:gd name="connsiteY7" fmla="*/ 3299013 h 6858000"/>
              <a:gd name="connsiteX8" fmla="*/ 71719 w 1515037"/>
              <a:gd name="connsiteY8" fmla="*/ 3227294 h 6858000"/>
              <a:gd name="connsiteX9" fmla="*/ 206190 w 1515037"/>
              <a:gd name="connsiteY9" fmla="*/ 322729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15037" h="6858000">
                <a:moveTo>
                  <a:pt x="206190" y="0"/>
                </a:moveTo>
                <a:lnTo>
                  <a:pt x="1515037" y="0"/>
                </a:lnTo>
                <a:lnTo>
                  <a:pt x="1515037" y="6858000"/>
                </a:lnTo>
                <a:lnTo>
                  <a:pt x="206190" y="6858000"/>
                </a:lnTo>
                <a:lnTo>
                  <a:pt x="206190" y="3675529"/>
                </a:lnTo>
                <a:lnTo>
                  <a:pt x="71719" y="3675529"/>
                </a:lnTo>
                <a:cubicBezTo>
                  <a:pt x="32110" y="3675529"/>
                  <a:pt x="0" y="3643419"/>
                  <a:pt x="0" y="3603810"/>
                </a:cubicBezTo>
                <a:lnTo>
                  <a:pt x="0" y="3299013"/>
                </a:lnTo>
                <a:cubicBezTo>
                  <a:pt x="0" y="3259404"/>
                  <a:pt x="32110" y="3227294"/>
                  <a:pt x="71719" y="3227294"/>
                </a:cubicBezTo>
                <a:lnTo>
                  <a:pt x="206190" y="3227294"/>
                </a:lnTo>
                <a:close/>
              </a:path>
            </a:pathLst>
          </a:custGeom>
          <a:solidFill>
            <a:srgbClr val="457B9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MX"/>
          </a:p>
        </p:txBody>
      </p:sp>
      <p:sp>
        <p:nvSpPr>
          <p:cNvPr id="16" name="Forma libre: forma 15">
            <a:extLst>
              <a:ext uri="{FF2B5EF4-FFF2-40B4-BE49-F238E27FC236}">
                <a16:creationId xmlns:a16="http://schemas.microsoft.com/office/drawing/2014/main" id="{364C8C60-28BE-6DB8-A443-289C3E829B5A}"/>
              </a:ext>
            </a:extLst>
          </p:cNvPr>
          <p:cNvSpPr/>
          <p:nvPr/>
        </p:nvSpPr>
        <p:spPr>
          <a:xfrm>
            <a:off x="11161060" y="-8972"/>
            <a:ext cx="1515037" cy="6915098"/>
          </a:xfrm>
          <a:custGeom>
            <a:avLst/>
            <a:gdLst>
              <a:gd name="connsiteX0" fmla="*/ 206190 w 1515037"/>
              <a:gd name="connsiteY0" fmla="*/ 0 h 6858000"/>
              <a:gd name="connsiteX1" fmla="*/ 1515037 w 1515037"/>
              <a:gd name="connsiteY1" fmla="*/ 0 h 6858000"/>
              <a:gd name="connsiteX2" fmla="*/ 1515037 w 1515037"/>
              <a:gd name="connsiteY2" fmla="*/ 6858000 h 6858000"/>
              <a:gd name="connsiteX3" fmla="*/ 206190 w 1515037"/>
              <a:gd name="connsiteY3" fmla="*/ 6858000 h 6858000"/>
              <a:gd name="connsiteX4" fmla="*/ 206190 w 1515037"/>
              <a:gd name="connsiteY4" fmla="*/ 3675529 h 6858000"/>
              <a:gd name="connsiteX5" fmla="*/ 71719 w 1515037"/>
              <a:gd name="connsiteY5" fmla="*/ 3675529 h 6858000"/>
              <a:gd name="connsiteX6" fmla="*/ 0 w 1515037"/>
              <a:gd name="connsiteY6" fmla="*/ 3603810 h 6858000"/>
              <a:gd name="connsiteX7" fmla="*/ 0 w 1515037"/>
              <a:gd name="connsiteY7" fmla="*/ 3299013 h 6858000"/>
              <a:gd name="connsiteX8" fmla="*/ 71719 w 1515037"/>
              <a:gd name="connsiteY8" fmla="*/ 3227294 h 6858000"/>
              <a:gd name="connsiteX9" fmla="*/ 206190 w 1515037"/>
              <a:gd name="connsiteY9" fmla="*/ 322729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15037" h="6858000">
                <a:moveTo>
                  <a:pt x="206190" y="0"/>
                </a:moveTo>
                <a:lnTo>
                  <a:pt x="1515037" y="0"/>
                </a:lnTo>
                <a:lnTo>
                  <a:pt x="1515037" y="6858000"/>
                </a:lnTo>
                <a:lnTo>
                  <a:pt x="206190" y="6858000"/>
                </a:lnTo>
                <a:lnTo>
                  <a:pt x="206190" y="3675529"/>
                </a:lnTo>
                <a:lnTo>
                  <a:pt x="71719" y="3675529"/>
                </a:lnTo>
                <a:cubicBezTo>
                  <a:pt x="32110" y="3675529"/>
                  <a:pt x="0" y="3643419"/>
                  <a:pt x="0" y="3603810"/>
                </a:cubicBezTo>
                <a:lnTo>
                  <a:pt x="0" y="3299013"/>
                </a:lnTo>
                <a:cubicBezTo>
                  <a:pt x="0" y="3259404"/>
                  <a:pt x="32110" y="3227294"/>
                  <a:pt x="71719" y="3227294"/>
                </a:cubicBezTo>
                <a:lnTo>
                  <a:pt x="206190" y="3227294"/>
                </a:lnTo>
                <a:close/>
              </a:path>
            </a:pathLst>
          </a:custGeom>
          <a:solidFill>
            <a:srgbClr val="1D35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MX"/>
          </a:p>
        </p:txBody>
      </p:sp>
      <p:grpSp>
        <p:nvGrpSpPr>
          <p:cNvPr id="5" name="Grupo 4">
            <a:extLst>
              <a:ext uri="{FF2B5EF4-FFF2-40B4-BE49-F238E27FC236}">
                <a16:creationId xmlns:a16="http://schemas.microsoft.com/office/drawing/2014/main" id="{449A8BDE-D756-BC83-487D-D04FE1969DB3}"/>
              </a:ext>
            </a:extLst>
          </p:cNvPr>
          <p:cNvGrpSpPr/>
          <p:nvPr/>
        </p:nvGrpSpPr>
        <p:grpSpPr>
          <a:xfrm>
            <a:off x="-1785848" y="-313422"/>
            <a:ext cx="8099936" cy="4345465"/>
            <a:chOff x="-1785848" y="-313422"/>
            <a:chExt cx="8099936" cy="4345465"/>
          </a:xfrm>
          <a:blipFill>
            <a:blip r:embed="rId2"/>
            <a:stretch>
              <a:fillRect/>
            </a:stretch>
          </a:blipFill>
        </p:grpSpPr>
        <p:sp>
          <p:nvSpPr>
            <p:cNvPr id="2" name="Rectángulo: esquinas redondeadas 1">
              <a:extLst>
                <a:ext uri="{FF2B5EF4-FFF2-40B4-BE49-F238E27FC236}">
                  <a16:creationId xmlns:a16="http://schemas.microsoft.com/office/drawing/2014/main" id="{C10B21A5-1C44-56CB-6616-33DAF52159FE}"/>
                </a:ext>
              </a:extLst>
            </p:cNvPr>
            <p:cNvSpPr/>
            <p:nvPr/>
          </p:nvSpPr>
          <p:spPr>
            <a:xfrm rot="2312449">
              <a:off x="-938278" y="1351363"/>
              <a:ext cx="7015172" cy="1892596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3" name="Rectángulo: esquinas redondeadas 2">
              <a:extLst>
                <a:ext uri="{FF2B5EF4-FFF2-40B4-BE49-F238E27FC236}">
                  <a16:creationId xmlns:a16="http://schemas.microsoft.com/office/drawing/2014/main" id="{4DF105EC-DB22-F055-A476-E9438D90D32C}"/>
                </a:ext>
              </a:extLst>
            </p:cNvPr>
            <p:cNvSpPr/>
            <p:nvPr/>
          </p:nvSpPr>
          <p:spPr>
            <a:xfrm rot="2312449">
              <a:off x="1098544" y="-313422"/>
              <a:ext cx="5215544" cy="1892596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4" name="Rectángulo: esquinas redondeadas 3">
              <a:extLst>
                <a:ext uri="{FF2B5EF4-FFF2-40B4-BE49-F238E27FC236}">
                  <a16:creationId xmlns:a16="http://schemas.microsoft.com/office/drawing/2014/main" id="{D040F8C8-8145-240C-FBA1-F07B0E111FCC}"/>
                </a:ext>
              </a:extLst>
            </p:cNvPr>
            <p:cNvSpPr/>
            <p:nvPr/>
          </p:nvSpPr>
          <p:spPr>
            <a:xfrm rot="2312449">
              <a:off x="-1785848" y="2139447"/>
              <a:ext cx="4207947" cy="1892596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sp>
        <p:nvSpPr>
          <p:cNvPr id="6" name="CuadroTexto 5">
            <a:extLst>
              <a:ext uri="{FF2B5EF4-FFF2-40B4-BE49-F238E27FC236}">
                <a16:creationId xmlns:a16="http://schemas.microsoft.com/office/drawing/2014/main" id="{E9DCE45F-F125-FCD4-5CA4-0B89B28FF0C5}"/>
              </a:ext>
            </a:extLst>
          </p:cNvPr>
          <p:cNvSpPr txBox="1"/>
          <p:nvPr/>
        </p:nvSpPr>
        <p:spPr>
          <a:xfrm>
            <a:off x="5983009" y="2211572"/>
            <a:ext cx="49987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b="1" dirty="0">
                <a:latin typeface="Cascadia Code" panose="020B0609020000020004" pitchFamily="49" charset="0"/>
                <a:cs typeface="Cascadia Code" panose="020B0609020000020004" pitchFamily="49" charset="0"/>
              </a:rPr>
              <a:t>Aplicación del Modelo de Estimación de Espacios Latentes para Fútbol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E0FD38C9-3A2A-74F4-ED2E-AA116FD665EF}"/>
              </a:ext>
            </a:extLst>
          </p:cNvPr>
          <p:cNvSpPr txBox="1"/>
          <p:nvPr/>
        </p:nvSpPr>
        <p:spPr>
          <a:xfrm>
            <a:off x="5983009" y="3422123"/>
            <a:ext cx="29277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>
                <a:latin typeface="Cascadia Code" panose="020B0609020000020004" pitchFamily="49" charset="0"/>
                <a:cs typeface="Cascadia Code" panose="020B0609020000020004" pitchFamily="49" charset="0"/>
              </a:rPr>
              <a:t>Sebastián Serra Peña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45029F97-3EE8-0D6D-5BDC-CCDCB8A4387C}"/>
              </a:ext>
            </a:extLst>
          </p:cNvPr>
          <p:cNvSpPr txBox="1"/>
          <p:nvPr/>
        </p:nvSpPr>
        <p:spPr>
          <a:xfrm>
            <a:off x="5983009" y="3729900"/>
            <a:ext cx="29277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000" dirty="0">
                <a:latin typeface="Cascadia Code" panose="020B0609020000020004" pitchFamily="49" charset="0"/>
                <a:cs typeface="Cascadia Code" panose="020B0609020000020004" pitchFamily="49" charset="0"/>
              </a:rPr>
              <a:t>Asesor:</a:t>
            </a:r>
          </a:p>
          <a:p>
            <a:r>
              <a:rPr lang="es-MX" sz="1000" dirty="0">
                <a:latin typeface="Cascadia Code" panose="020B0609020000020004" pitchFamily="49" charset="0"/>
                <a:cs typeface="Cascadia Code" panose="020B0609020000020004" pitchFamily="49" charset="0"/>
              </a:rPr>
              <a:t>Dr. Simón </a:t>
            </a:r>
            <a:r>
              <a:rPr lang="es-MX" sz="10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Lunagomez</a:t>
            </a:r>
            <a:r>
              <a:rPr lang="es-MX" sz="1000" dirty="0">
                <a:latin typeface="Cascadia Code" panose="020B0609020000020004" pitchFamily="49" charset="0"/>
                <a:cs typeface="Cascadia Code" panose="020B0609020000020004" pitchFamily="49" charset="0"/>
              </a:rPr>
              <a:t> Coria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ED36AA40-51BC-4A1E-F69E-7EF351A71350}"/>
              </a:ext>
            </a:extLst>
          </p:cNvPr>
          <p:cNvSpPr txBox="1"/>
          <p:nvPr/>
        </p:nvSpPr>
        <p:spPr>
          <a:xfrm>
            <a:off x="5983009" y="4237732"/>
            <a:ext cx="29277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000" dirty="0">
                <a:latin typeface="Cascadia Code" panose="020B0609020000020004" pitchFamily="49" charset="0"/>
                <a:cs typeface="Cascadia Code" panose="020B0609020000020004" pitchFamily="49" charset="0"/>
              </a:rPr>
              <a:t>20 de mayo de 2024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AC8D0FB4-2565-4F24-71DE-D44BD93ADF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6795" y="4591675"/>
            <a:ext cx="1311130" cy="495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2545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rma libre: forma 11">
            <a:extLst>
              <a:ext uri="{FF2B5EF4-FFF2-40B4-BE49-F238E27FC236}">
                <a16:creationId xmlns:a16="http://schemas.microsoft.com/office/drawing/2014/main" id="{3D13DD48-1C9B-9148-965C-E01216A86803}"/>
              </a:ext>
            </a:extLst>
          </p:cNvPr>
          <p:cNvSpPr/>
          <p:nvPr/>
        </p:nvSpPr>
        <p:spPr>
          <a:xfrm>
            <a:off x="-1937983" y="-8967"/>
            <a:ext cx="14129983" cy="6915098"/>
          </a:xfrm>
          <a:custGeom>
            <a:avLst/>
            <a:gdLst>
              <a:gd name="connsiteX0" fmla="*/ 206190 w 1515037"/>
              <a:gd name="connsiteY0" fmla="*/ 0 h 6858000"/>
              <a:gd name="connsiteX1" fmla="*/ 1515037 w 1515037"/>
              <a:gd name="connsiteY1" fmla="*/ 0 h 6858000"/>
              <a:gd name="connsiteX2" fmla="*/ 1515037 w 1515037"/>
              <a:gd name="connsiteY2" fmla="*/ 6858000 h 6858000"/>
              <a:gd name="connsiteX3" fmla="*/ 206190 w 1515037"/>
              <a:gd name="connsiteY3" fmla="*/ 6858000 h 6858000"/>
              <a:gd name="connsiteX4" fmla="*/ 206190 w 1515037"/>
              <a:gd name="connsiteY4" fmla="*/ 3675529 h 6858000"/>
              <a:gd name="connsiteX5" fmla="*/ 71719 w 1515037"/>
              <a:gd name="connsiteY5" fmla="*/ 3675529 h 6858000"/>
              <a:gd name="connsiteX6" fmla="*/ 0 w 1515037"/>
              <a:gd name="connsiteY6" fmla="*/ 3603810 h 6858000"/>
              <a:gd name="connsiteX7" fmla="*/ 0 w 1515037"/>
              <a:gd name="connsiteY7" fmla="*/ 3299013 h 6858000"/>
              <a:gd name="connsiteX8" fmla="*/ 71719 w 1515037"/>
              <a:gd name="connsiteY8" fmla="*/ 3227294 h 6858000"/>
              <a:gd name="connsiteX9" fmla="*/ 206190 w 1515037"/>
              <a:gd name="connsiteY9" fmla="*/ 322729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15037" h="6858000">
                <a:moveTo>
                  <a:pt x="206190" y="0"/>
                </a:moveTo>
                <a:lnTo>
                  <a:pt x="1515037" y="0"/>
                </a:lnTo>
                <a:lnTo>
                  <a:pt x="1515037" y="6858000"/>
                </a:lnTo>
                <a:lnTo>
                  <a:pt x="206190" y="6858000"/>
                </a:lnTo>
                <a:lnTo>
                  <a:pt x="206190" y="3675529"/>
                </a:lnTo>
                <a:lnTo>
                  <a:pt x="71719" y="3675529"/>
                </a:lnTo>
                <a:cubicBezTo>
                  <a:pt x="32110" y="3675529"/>
                  <a:pt x="0" y="3643419"/>
                  <a:pt x="0" y="3603810"/>
                </a:cubicBezTo>
                <a:lnTo>
                  <a:pt x="0" y="3299013"/>
                </a:lnTo>
                <a:cubicBezTo>
                  <a:pt x="0" y="3259404"/>
                  <a:pt x="32110" y="3227294"/>
                  <a:pt x="71719" y="3227294"/>
                </a:cubicBezTo>
                <a:lnTo>
                  <a:pt x="206190" y="3227294"/>
                </a:lnTo>
                <a:close/>
              </a:path>
            </a:pathLst>
          </a:custGeom>
          <a:solidFill>
            <a:srgbClr val="EC9A9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MX"/>
          </a:p>
        </p:txBody>
      </p:sp>
      <p:sp>
        <p:nvSpPr>
          <p:cNvPr id="13" name="Forma libre: forma 12">
            <a:extLst>
              <a:ext uri="{FF2B5EF4-FFF2-40B4-BE49-F238E27FC236}">
                <a16:creationId xmlns:a16="http://schemas.microsoft.com/office/drawing/2014/main" id="{F1152AB6-6F0C-C32F-289F-EDBBC14C50BC}"/>
              </a:ext>
            </a:extLst>
          </p:cNvPr>
          <p:cNvSpPr/>
          <p:nvPr/>
        </p:nvSpPr>
        <p:spPr>
          <a:xfrm>
            <a:off x="-1971674" y="-8967"/>
            <a:ext cx="14280220" cy="6915098"/>
          </a:xfrm>
          <a:custGeom>
            <a:avLst/>
            <a:gdLst>
              <a:gd name="connsiteX0" fmla="*/ 206190 w 1515037"/>
              <a:gd name="connsiteY0" fmla="*/ 0 h 6858000"/>
              <a:gd name="connsiteX1" fmla="*/ 1515037 w 1515037"/>
              <a:gd name="connsiteY1" fmla="*/ 0 h 6858000"/>
              <a:gd name="connsiteX2" fmla="*/ 1515037 w 1515037"/>
              <a:gd name="connsiteY2" fmla="*/ 6858000 h 6858000"/>
              <a:gd name="connsiteX3" fmla="*/ 206190 w 1515037"/>
              <a:gd name="connsiteY3" fmla="*/ 6858000 h 6858000"/>
              <a:gd name="connsiteX4" fmla="*/ 206190 w 1515037"/>
              <a:gd name="connsiteY4" fmla="*/ 3675529 h 6858000"/>
              <a:gd name="connsiteX5" fmla="*/ 71719 w 1515037"/>
              <a:gd name="connsiteY5" fmla="*/ 3675529 h 6858000"/>
              <a:gd name="connsiteX6" fmla="*/ 0 w 1515037"/>
              <a:gd name="connsiteY6" fmla="*/ 3603810 h 6858000"/>
              <a:gd name="connsiteX7" fmla="*/ 0 w 1515037"/>
              <a:gd name="connsiteY7" fmla="*/ 3299013 h 6858000"/>
              <a:gd name="connsiteX8" fmla="*/ 71719 w 1515037"/>
              <a:gd name="connsiteY8" fmla="*/ 3227294 h 6858000"/>
              <a:gd name="connsiteX9" fmla="*/ 206190 w 1515037"/>
              <a:gd name="connsiteY9" fmla="*/ 322729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15037" h="6858000">
                <a:moveTo>
                  <a:pt x="206190" y="0"/>
                </a:moveTo>
                <a:lnTo>
                  <a:pt x="1515037" y="0"/>
                </a:lnTo>
                <a:lnTo>
                  <a:pt x="1515037" y="6858000"/>
                </a:lnTo>
                <a:lnTo>
                  <a:pt x="206190" y="6858000"/>
                </a:lnTo>
                <a:lnTo>
                  <a:pt x="206190" y="3675529"/>
                </a:lnTo>
                <a:lnTo>
                  <a:pt x="71719" y="3675529"/>
                </a:lnTo>
                <a:cubicBezTo>
                  <a:pt x="32110" y="3675529"/>
                  <a:pt x="0" y="3643419"/>
                  <a:pt x="0" y="3603810"/>
                </a:cubicBezTo>
                <a:lnTo>
                  <a:pt x="0" y="3299013"/>
                </a:lnTo>
                <a:cubicBezTo>
                  <a:pt x="0" y="3259404"/>
                  <a:pt x="32110" y="3227294"/>
                  <a:pt x="71719" y="3227294"/>
                </a:cubicBezTo>
                <a:lnTo>
                  <a:pt x="206190" y="3227294"/>
                </a:lnTo>
                <a:close/>
              </a:path>
            </a:pathLst>
          </a:custGeom>
          <a:solidFill>
            <a:srgbClr val="F1FA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MX"/>
          </a:p>
        </p:txBody>
      </p:sp>
      <p:sp>
        <p:nvSpPr>
          <p:cNvPr id="14" name="Forma libre: forma 13">
            <a:extLst>
              <a:ext uri="{FF2B5EF4-FFF2-40B4-BE49-F238E27FC236}">
                <a16:creationId xmlns:a16="http://schemas.microsoft.com/office/drawing/2014/main" id="{5F969BF3-1B09-8466-EC4E-7F5F955747BB}"/>
              </a:ext>
            </a:extLst>
          </p:cNvPr>
          <p:cNvSpPr/>
          <p:nvPr/>
        </p:nvSpPr>
        <p:spPr>
          <a:xfrm>
            <a:off x="-2011119" y="0"/>
            <a:ext cx="14530873" cy="6915098"/>
          </a:xfrm>
          <a:custGeom>
            <a:avLst/>
            <a:gdLst>
              <a:gd name="connsiteX0" fmla="*/ 206190 w 1515037"/>
              <a:gd name="connsiteY0" fmla="*/ 0 h 6858000"/>
              <a:gd name="connsiteX1" fmla="*/ 1515037 w 1515037"/>
              <a:gd name="connsiteY1" fmla="*/ 0 h 6858000"/>
              <a:gd name="connsiteX2" fmla="*/ 1515037 w 1515037"/>
              <a:gd name="connsiteY2" fmla="*/ 6858000 h 6858000"/>
              <a:gd name="connsiteX3" fmla="*/ 206190 w 1515037"/>
              <a:gd name="connsiteY3" fmla="*/ 6858000 h 6858000"/>
              <a:gd name="connsiteX4" fmla="*/ 206190 w 1515037"/>
              <a:gd name="connsiteY4" fmla="*/ 3675529 h 6858000"/>
              <a:gd name="connsiteX5" fmla="*/ 71719 w 1515037"/>
              <a:gd name="connsiteY5" fmla="*/ 3675529 h 6858000"/>
              <a:gd name="connsiteX6" fmla="*/ 0 w 1515037"/>
              <a:gd name="connsiteY6" fmla="*/ 3603810 h 6858000"/>
              <a:gd name="connsiteX7" fmla="*/ 0 w 1515037"/>
              <a:gd name="connsiteY7" fmla="*/ 3299013 h 6858000"/>
              <a:gd name="connsiteX8" fmla="*/ 71719 w 1515037"/>
              <a:gd name="connsiteY8" fmla="*/ 3227294 h 6858000"/>
              <a:gd name="connsiteX9" fmla="*/ 206190 w 1515037"/>
              <a:gd name="connsiteY9" fmla="*/ 322729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15037" h="6858000">
                <a:moveTo>
                  <a:pt x="206190" y="0"/>
                </a:moveTo>
                <a:lnTo>
                  <a:pt x="1515037" y="0"/>
                </a:lnTo>
                <a:lnTo>
                  <a:pt x="1515037" y="6858000"/>
                </a:lnTo>
                <a:lnTo>
                  <a:pt x="206190" y="6858000"/>
                </a:lnTo>
                <a:lnTo>
                  <a:pt x="206190" y="3675529"/>
                </a:lnTo>
                <a:lnTo>
                  <a:pt x="71719" y="3675529"/>
                </a:lnTo>
                <a:cubicBezTo>
                  <a:pt x="32110" y="3675529"/>
                  <a:pt x="0" y="3643419"/>
                  <a:pt x="0" y="3603810"/>
                </a:cubicBezTo>
                <a:lnTo>
                  <a:pt x="0" y="3299013"/>
                </a:lnTo>
                <a:cubicBezTo>
                  <a:pt x="0" y="3259404"/>
                  <a:pt x="32110" y="3227294"/>
                  <a:pt x="71719" y="3227294"/>
                </a:cubicBezTo>
                <a:lnTo>
                  <a:pt x="206190" y="3227294"/>
                </a:lnTo>
                <a:close/>
              </a:path>
            </a:pathLst>
          </a:custGeom>
          <a:solidFill>
            <a:srgbClr val="A8DAD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MX"/>
          </a:p>
        </p:txBody>
      </p:sp>
      <p:sp>
        <p:nvSpPr>
          <p:cNvPr id="15" name="Forma libre: forma 14">
            <a:extLst>
              <a:ext uri="{FF2B5EF4-FFF2-40B4-BE49-F238E27FC236}">
                <a16:creationId xmlns:a16="http://schemas.microsoft.com/office/drawing/2014/main" id="{12218533-709C-7C33-7613-C17D12C35410}"/>
              </a:ext>
            </a:extLst>
          </p:cNvPr>
          <p:cNvSpPr/>
          <p:nvPr/>
        </p:nvSpPr>
        <p:spPr>
          <a:xfrm>
            <a:off x="-2043953" y="-8972"/>
            <a:ext cx="14594541" cy="6915098"/>
          </a:xfrm>
          <a:custGeom>
            <a:avLst/>
            <a:gdLst>
              <a:gd name="connsiteX0" fmla="*/ 206190 w 1515037"/>
              <a:gd name="connsiteY0" fmla="*/ 0 h 6858000"/>
              <a:gd name="connsiteX1" fmla="*/ 1515037 w 1515037"/>
              <a:gd name="connsiteY1" fmla="*/ 0 h 6858000"/>
              <a:gd name="connsiteX2" fmla="*/ 1515037 w 1515037"/>
              <a:gd name="connsiteY2" fmla="*/ 6858000 h 6858000"/>
              <a:gd name="connsiteX3" fmla="*/ 206190 w 1515037"/>
              <a:gd name="connsiteY3" fmla="*/ 6858000 h 6858000"/>
              <a:gd name="connsiteX4" fmla="*/ 206190 w 1515037"/>
              <a:gd name="connsiteY4" fmla="*/ 3675529 h 6858000"/>
              <a:gd name="connsiteX5" fmla="*/ 71719 w 1515037"/>
              <a:gd name="connsiteY5" fmla="*/ 3675529 h 6858000"/>
              <a:gd name="connsiteX6" fmla="*/ 0 w 1515037"/>
              <a:gd name="connsiteY6" fmla="*/ 3603810 h 6858000"/>
              <a:gd name="connsiteX7" fmla="*/ 0 w 1515037"/>
              <a:gd name="connsiteY7" fmla="*/ 3299013 h 6858000"/>
              <a:gd name="connsiteX8" fmla="*/ 71719 w 1515037"/>
              <a:gd name="connsiteY8" fmla="*/ 3227294 h 6858000"/>
              <a:gd name="connsiteX9" fmla="*/ 206190 w 1515037"/>
              <a:gd name="connsiteY9" fmla="*/ 322729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15037" h="6858000">
                <a:moveTo>
                  <a:pt x="206190" y="0"/>
                </a:moveTo>
                <a:lnTo>
                  <a:pt x="1515037" y="0"/>
                </a:lnTo>
                <a:lnTo>
                  <a:pt x="1515037" y="6858000"/>
                </a:lnTo>
                <a:lnTo>
                  <a:pt x="206190" y="6858000"/>
                </a:lnTo>
                <a:lnTo>
                  <a:pt x="206190" y="3675529"/>
                </a:lnTo>
                <a:lnTo>
                  <a:pt x="71719" y="3675529"/>
                </a:lnTo>
                <a:cubicBezTo>
                  <a:pt x="32110" y="3675529"/>
                  <a:pt x="0" y="3643419"/>
                  <a:pt x="0" y="3603810"/>
                </a:cubicBezTo>
                <a:lnTo>
                  <a:pt x="0" y="3299013"/>
                </a:lnTo>
                <a:cubicBezTo>
                  <a:pt x="0" y="3259404"/>
                  <a:pt x="32110" y="3227294"/>
                  <a:pt x="71719" y="3227294"/>
                </a:cubicBezTo>
                <a:lnTo>
                  <a:pt x="206190" y="3227294"/>
                </a:lnTo>
                <a:close/>
              </a:path>
            </a:pathLst>
          </a:custGeom>
          <a:solidFill>
            <a:srgbClr val="457B9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MX"/>
          </a:p>
        </p:txBody>
      </p:sp>
      <p:sp>
        <p:nvSpPr>
          <p:cNvPr id="16" name="Forma libre: forma 15">
            <a:extLst>
              <a:ext uri="{FF2B5EF4-FFF2-40B4-BE49-F238E27FC236}">
                <a16:creationId xmlns:a16="http://schemas.microsoft.com/office/drawing/2014/main" id="{364C8C60-28BE-6DB8-A443-289C3E829B5A}"/>
              </a:ext>
            </a:extLst>
          </p:cNvPr>
          <p:cNvSpPr/>
          <p:nvPr/>
        </p:nvSpPr>
        <p:spPr>
          <a:xfrm>
            <a:off x="11161060" y="-8972"/>
            <a:ext cx="1515037" cy="6915098"/>
          </a:xfrm>
          <a:custGeom>
            <a:avLst/>
            <a:gdLst>
              <a:gd name="connsiteX0" fmla="*/ 206190 w 1515037"/>
              <a:gd name="connsiteY0" fmla="*/ 0 h 6858000"/>
              <a:gd name="connsiteX1" fmla="*/ 1515037 w 1515037"/>
              <a:gd name="connsiteY1" fmla="*/ 0 h 6858000"/>
              <a:gd name="connsiteX2" fmla="*/ 1515037 w 1515037"/>
              <a:gd name="connsiteY2" fmla="*/ 6858000 h 6858000"/>
              <a:gd name="connsiteX3" fmla="*/ 206190 w 1515037"/>
              <a:gd name="connsiteY3" fmla="*/ 6858000 h 6858000"/>
              <a:gd name="connsiteX4" fmla="*/ 206190 w 1515037"/>
              <a:gd name="connsiteY4" fmla="*/ 3675529 h 6858000"/>
              <a:gd name="connsiteX5" fmla="*/ 71719 w 1515037"/>
              <a:gd name="connsiteY5" fmla="*/ 3675529 h 6858000"/>
              <a:gd name="connsiteX6" fmla="*/ 0 w 1515037"/>
              <a:gd name="connsiteY6" fmla="*/ 3603810 h 6858000"/>
              <a:gd name="connsiteX7" fmla="*/ 0 w 1515037"/>
              <a:gd name="connsiteY7" fmla="*/ 3299013 h 6858000"/>
              <a:gd name="connsiteX8" fmla="*/ 71719 w 1515037"/>
              <a:gd name="connsiteY8" fmla="*/ 3227294 h 6858000"/>
              <a:gd name="connsiteX9" fmla="*/ 206190 w 1515037"/>
              <a:gd name="connsiteY9" fmla="*/ 322729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15037" h="6858000">
                <a:moveTo>
                  <a:pt x="206190" y="0"/>
                </a:moveTo>
                <a:lnTo>
                  <a:pt x="1515037" y="0"/>
                </a:lnTo>
                <a:lnTo>
                  <a:pt x="1515037" y="6858000"/>
                </a:lnTo>
                <a:lnTo>
                  <a:pt x="206190" y="6858000"/>
                </a:lnTo>
                <a:lnTo>
                  <a:pt x="206190" y="3675529"/>
                </a:lnTo>
                <a:lnTo>
                  <a:pt x="71719" y="3675529"/>
                </a:lnTo>
                <a:cubicBezTo>
                  <a:pt x="32110" y="3675529"/>
                  <a:pt x="0" y="3643419"/>
                  <a:pt x="0" y="3603810"/>
                </a:cubicBezTo>
                <a:lnTo>
                  <a:pt x="0" y="3299013"/>
                </a:lnTo>
                <a:cubicBezTo>
                  <a:pt x="0" y="3259404"/>
                  <a:pt x="32110" y="3227294"/>
                  <a:pt x="71719" y="3227294"/>
                </a:cubicBezTo>
                <a:lnTo>
                  <a:pt x="206190" y="3227294"/>
                </a:lnTo>
                <a:close/>
              </a:path>
            </a:pathLst>
          </a:custGeom>
          <a:solidFill>
            <a:srgbClr val="1D35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MX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B2497360-2E0F-2EEE-7C18-DD0A84E969F1}"/>
              </a:ext>
            </a:extLst>
          </p:cNvPr>
          <p:cNvSpPr txBox="1"/>
          <p:nvPr/>
        </p:nvSpPr>
        <p:spPr>
          <a:xfrm>
            <a:off x="95250" y="171450"/>
            <a:ext cx="108147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sz="3600" b="1" dirty="0">
                <a:solidFill>
                  <a:srgbClr val="F1FAEE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Estimación de las Posiciones Latentes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8388E6B7-8C20-91DD-6EEF-A67C1C1A898A}"/>
              </a:ext>
            </a:extLst>
          </p:cNvPr>
          <p:cNvSpPr txBox="1"/>
          <p:nvPr/>
        </p:nvSpPr>
        <p:spPr>
          <a:xfrm>
            <a:off x="193673" y="1043571"/>
            <a:ext cx="494347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1400" dirty="0">
                <a:solidFill>
                  <a:srgbClr val="F1FAEE"/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PROCRUSTES Y VISUALIZACIONES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endParaRPr lang="es-ES" sz="1400" dirty="0">
              <a:solidFill>
                <a:srgbClr val="F1FAEE"/>
              </a:solidFill>
              <a:latin typeface="Cascadia Code SemiBold" panose="020B0609020000020004" pitchFamily="49" charset="0"/>
              <a:cs typeface="Cascadia Code SemiBold" panose="020B0609020000020004" pitchFamily="49" charset="0"/>
            </a:endParaRPr>
          </a:p>
          <a:p>
            <a:pPr algn="just"/>
            <a:r>
              <a:rPr lang="es-ES" sz="1400" dirty="0">
                <a:solidFill>
                  <a:srgbClr val="F1FAEE"/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Las posiciones latentes son alineadas mediante la transformación de Procrustes para comparar y ajustar de manera coherente. 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endParaRPr lang="es-ES" sz="1400" dirty="0">
              <a:solidFill>
                <a:srgbClr val="F1FAEE"/>
              </a:solidFill>
              <a:latin typeface="Cascadia Code SemiBold" panose="020B0609020000020004" pitchFamily="49" charset="0"/>
              <a:cs typeface="Cascadia Code SemiBold" panose="020B0609020000020004" pitchFamily="49" charset="0"/>
            </a:endParaRPr>
          </a:p>
          <a:p>
            <a:pPr algn="just"/>
            <a:r>
              <a:rPr lang="es-ES" sz="1400" dirty="0">
                <a:solidFill>
                  <a:srgbClr val="F1FAEE"/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Visualización en el espacio latente revela patrones y agrupaciones, sugiriendo comunidades que reflejan roles.</a:t>
            </a:r>
          </a:p>
        </p:txBody>
      </p:sp>
      <p:sp>
        <p:nvSpPr>
          <p:cNvPr id="17" name="Rectángulo: esquinas redondeadas 16">
            <a:extLst>
              <a:ext uri="{FF2B5EF4-FFF2-40B4-BE49-F238E27FC236}">
                <a16:creationId xmlns:a16="http://schemas.microsoft.com/office/drawing/2014/main" id="{DAF98242-9E7F-FE28-3431-AE1FF0D2B311}"/>
              </a:ext>
            </a:extLst>
          </p:cNvPr>
          <p:cNvSpPr/>
          <p:nvPr/>
        </p:nvSpPr>
        <p:spPr>
          <a:xfrm>
            <a:off x="567999" y="3193863"/>
            <a:ext cx="4194824" cy="3379694"/>
          </a:xfrm>
          <a:prstGeom prst="roundRect">
            <a:avLst>
              <a:gd name="adj" fmla="val 5059"/>
            </a:avLst>
          </a:pr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6319"/>
                      </a14:imgEffect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/>
            <a:stretch>
              <a:fillRect l="75" t="-3" r="-1" b="2"/>
            </a:stretch>
          </a:blip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124A2665-11EA-5702-C068-8C33A1598EE5}"/>
              </a:ext>
            </a:extLst>
          </p:cNvPr>
          <p:cNvSpPr/>
          <p:nvPr/>
        </p:nvSpPr>
        <p:spPr>
          <a:xfrm>
            <a:off x="5379192" y="1048774"/>
            <a:ext cx="18000" cy="5626359"/>
          </a:xfrm>
          <a:prstGeom prst="roundRect">
            <a:avLst/>
          </a:prstGeom>
          <a:solidFill>
            <a:srgbClr val="F1FA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198B7AD0-CB1A-27D6-3DCB-FFA24769810A}"/>
              </a:ext>
            </a:extLst>
          </p:cNvPr>
          <p:cNvSpPr/>
          <p:nvPr/>
        </p:nvSpPr>
        <p:spPr>
          <a:xfrm>
            <a:off x="6460491" y="1040828"/>
            <a:ext cx="3831284" cy="2492990"/>
          </a:xfrm>
          <a:prstGeom prst="roundRect">
            <a:avLst>
              <a:gd name="adj" fmla="val 5059"/>
            </a:avLst>
          </a:prstGeom>
          <a:blipFill dpi="0" rotWithShape="1">
            <a:blip r:embed="rId5"/>
            <a:srcRect/>
            <a:stretch>
              <a:fillRect l="75" t="-3" r="-1" b="2"/>
            </a:stretch>
          </a:blip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2172F168-9B15-FEF4-52AF-3930328F00C4}"/>
              </a:ext>
            </a:extLst>
          </p:cNvPr>
          <p:cNvSpPr txBox="1"/>
          <p:nvPr/>
        </p:nvSpPr>
        <p:spPr>
          <a:xfrm>
            <a:off x="6117023" y="3756866"/>
            <a:ext cx="4516291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1400" dirty="0">
                <a:solidFill>
                  <a:srgbClr val="F1FAEE"/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CLUSTERING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endParaRPr lang="es-ES" sz="1400" dirty="0">
              <a:solidFill>
                <a:srgbClr val="F1FAEE"/>
              </a:solidFill>
              <a:latin typeface="Cascadia Code SemiBold" panose="020B0609020000020004" pitchFamily="49" charset="0"/>
              <a:cs typeface="Cascadia Code SemiBold" panose="020B0609020000020004" pitchFamily="49" charset="0"/>
            </a:endParaRPr>
          </a:p>
          <a:p>
            <a:pPr algn="just"/>
            <a:r>
              <a:rPr lang="es-ES" sz="1400" dirty="0">
                <a:solidFill>
                  <a:srgbClr val="F1FAEE"/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Se aplica para validar las comunidades observadas en las posiciones latentes.</a:t>
            </a:r>
          </a:p>
          <a:p>
            <a:pPr algn="just"/>
            <a:endParaRPr lang="es-ES" sz="1400" dirty="0">
              <a:solidFill>
                <a:srgbClr val="F1FAEE"/>
              </a:solidFill>
              <a:latin typeface="Cascadia Code SemiBold" panose="020B0609020000020004" pitchFamily="49" charset="0"/>
              <a:cs typeface="Cascadia Code SemiBold" panose="020B0609020000020004" pitchFamily="49" charset="0"/>
            </a:endParaRPr>
          </a:p>
          <a:p>
            <a:pPr algn="just"/>
            <a:r>
              <a:rPr lang="es-ES" sz="1400" dirty="0">
                <a:solidFill>
                  <a:srgbClr val="F1FAEE"/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El agrupamiento organiza a los jugadores en </a:t>
            </a:r>
            <a:r>
              <a:rPr lang="es-ES" sz="1400" dirty="0" err="1">
                <a:solidFill>
                  <a:srgbClr val="F1FAEE"/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clústers</a:t>
            </a:r>
            <a:r>
              <a:rPr lang="es-ES" sz="1400" dirty="0">
                <a:solidFill>
                  <a:srgbClr val="F1FAEE"/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 que corresponden a roles tácticos específicos.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endParaRPr lang="es-ES" sz="1400" dirty="0">
              <a:solidFill>
                <a:srgbClr val="F1FAEE"/>
              </a:solidFill>
              <a:latin typeface="Cascadia Code SemiBold" panose="020B0609020000020004" pitchFamily="49" charset="0"/>
              <a:cs typeface="Cascadia Code SemiBold" panose="020B0609020000020004" pitchFamily="49" charset="0"/>
            </a:endParaRPr>
          </a:p>
          <a:p>
            <a:pPr algn="just"/>
            <a:r>
              <a:rPr lang="es-ES" sz="1400" dirty="0">
                <a:solidFill>
                  <a:srgbClr val="F1FAEE"/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Los </a:t>
            </a:r>
            <a:r>
              <a:rPr lang="es-ES" sz="1400" dirty="0" err="1">
                <a:solidFill>
                  <a:srgbClr val="F1FAEE"/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clústers</a:t>
            </a:r>
            <a:r>
              <a:rPr lang="es-ES" sz="1400" dirty="0">
                <a:solidFill>
                  <a:srgbClr val="F1FAEE"/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 reflejan comunidades dentro del equipo que comparten roles similares.</a:t>
            </a:r>
          </a:p>
        </p:txBody>
      </p:sp>
    </p:spTree>
    <p:extLst>
      <p:ext uri="{BB962C8B-B14F-4D97-AF65-F5344CB8AC3E}">
        <p14:creationId xmlns:p14="http://schemas.microsoft.com/office/powerpoint/2010/main" val="26479035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rma libre: forma 11">
            <a:extLst>
              <a:ext uri="{FF2B5EF4-FFF2-40B4-BE49-F238E27FC236}">
                <a16:creationId xmlns:a16="http://schemas.microsoft.com/office/drawing/2014/main" id="{3D13DD48-1C9B-9148-965C-E01216A86803}"/>
              </a:ext>
            </a:extLst>
          </p:cNvPr>
          <p:cNvSpPr/>
          <p:nvPr/>
        </p:nvSpPr>
        <p:spPr>
          <a:xfrm>
            <a:off x="-1937983" y="-8967"/>
            <a:ext cx="14129983" cy="6915098"/>
          </a:xfrm>
          <a:custGeom>
            <a:avLst/>
            <a:gdLst>
              <a:gd name="connsiteX0" fmla="*/ 206190 w 1515037"/>
              <a:gd name="connsiteY0" fmla="*/ 0 h 6858000"/>
              <a:gd name="connsiteX1" fmla="*/ 1515037 w 1515037"/>
              <a:gd name="connsiteY1" fmla="*/ 0 h 6858000"/>
              <a:gd name="connsiteX2" fmla="*/ 1515037 w 1515037"/>
              <a:gd name="connsiteY2" fmla="*/ 6858000 h 6858000"/>
              <a:gd name="connsiteX3" fmla="*/ 206190 w 1515037"/>
              <a:gd name="connsiteY3" fmla="*/ 6858000 h 6858000"/>
              <a:gd name="connsiteX4" fmla="*/ 206190 w 1515037"/>
              <a:gd name="connsiteY4" fmla="*/ 3675529 h 6858000"/>
              <a:gd name="connsiteX5" fmla="*/ 71719 w 1515037"/>
              <a:gd name="connsiteY5" fmla="*/ 3675529 h 6858000"/>
              <a:gd name="connsiteX6" fmla="*/ 0 w 1515037"/>
              <a:gd name="connsiteY6" fmla="*/ 3603810 h 6858000"/>
              <a:gd name="connsiteX7" fmla="*/ 0 w 1515037"/>
              <a:gd name="connsiteY7" fmla="*/ 3299013 h 6858000"/>
              <a:gd name="connsiteX8" fmla="*/ 71719 w 1515037"/>
              <a:gd name="connsiteY8" fmla="*/ 3227294 h 6858000"/>
              <a:gd name="connsiteX9" fmla="*/ 206190 w 1515037"/>
              <a:gd name="connsiteY9" fmla="*/ 322729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15037" h="6858000">
                <a:moveTo>
                  <a:pt x="206190" y="0"/>
                </a:moveTo>
                <a:lnTo>
                  <a:pt x="1515037" y="0"/>
                </a:lnTo>
                <a:lnTo>
                  <a:pt x="1515037" y="6858000"/>
                </a:lnTo>
                <a:lnTo>
                  <a:pt x="206190" y="6858000"/>
                </a:lnTo>
                <a:lnTo>
                  <a:pt x="206190" y="3675529"/>
                </a:lnTo>
                <a:lnTo>
                  <a:pt x="71719" y="3675529"/>
                </a:lnTo>
                <a:cubicBezTo>
                  <a:pt x="32110" y="3675529"/>
                  <a:pt x="0" y="3643419"/>
                  <a:pt x="0" y="3603810"/>
                </a:cubicBezTo>
                <a:lnTo>
                  <a:pt x="0" y="3299013"/>
                </a:lnTo>
                <a:cubicBezTo>
                  <a:pt x="0" y="3259404"/>
                  <a:pt x="32110" y="3227294"/>
                  <a:pt x="71719" y="3227294"/>
                </a:cubicBezTo>
                <a:lnTo>
                  <a:pt x="206190" y="3227294"/>
                </a:lnTo>
                <a:close/>
              </a:path>
            </a:pathLst>
          </a:custGeom>
          <a:solidFill>
            <a:srgbClr val="EC9A9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MX"/>
          </a:p>
        </p:txBody>
      </p:sp>
      <p:sp>
        <p:nvSpPr>
          <p:cNvPr id="13" name="Forma libre: forma 12">
            <a:extLst>
              <a:ext uri="{FF2B5EF4-FFF2-40B4-BE49-F238E27FC236}">
                <a16:creationId xmlns:a16="http://schemas.microsoft.com/office/drawing/2014/main" id="{F1152AB6-6F0C-C32F-289F-EDBBC14C50BC}"/>
              </a:ext>
            </a:extLst>
          </p:cNvPr>
          <p:cNvSpPr/>
          <p:nvPr/>
        </p:nvSpPr>
        <p:spPr>
          <a:xfrm>
            <a:off x="-1971674" y="-8967"/>
            <a:ext cx="14280220" cy="6915098"/>
          </a:xfrm>
          <a:custGeom>
            <a:avLst/>
            <a:gdLst>
              <a:gd name="connsiteX0" fmla="*/ 206190 w 1515037"/>
              <a:gd name="connsiteY0" fmla="*/ 0 h 6858000"/>
              <a:gd name="connsiteX1" fmla="*/ 1515037 w 1515037"/>
              <a:gd name="connsiteY1" fmla="*/ 0 h 6858000"/>
              <a:gd name="connsiteX2" fmla="*/ 1515037 w 1515037"/>
              <a:gd name="connsiteY2" fmla="*/ 6858000 h 6858000"/>
              <a:gd name="connsiteX3" fmla="*/ 206190 w 1515037"/>
              <a:gd name="connsiteY3" fmla="*/ 6858000 h 6858000"/>
              <a:gd name="connsiteX4" fmla="*/ 206190 w 1515037"/>
              <a:gd name="connsiteY4" fmla="*/ 3675529 h 6858000"/>
              <a:gd name="connsiteX5" fmla="*/ 71719 w 1515037"/>
              <a:gd name="connsiteY5" fmla="*/ 3675529 h 6858000"/>
              <a:gd name="connsiteX6" fmla="*/ 0 w 1515037"/>
              <a:gd name="connsiteY6" fmla="*/ 3603810 h 6858000"/>
              <a:gd name="connsiteX7" fmla="*/ 0 w 1515037"/>
              <a:gd name="connsiteY7" fmla="*/ 3299013 h 6858000"/>
              <a:gd name="connsiteX8" fmla="*/ 71719 w 1515037"/>
              <a:gd name="connsiteY8" fmla="*/ 3227294 h 6858000"/>
              <a:gd name="connsiteX9" fmla="*/ 206190 w 1515037"/>
              <a:gd name="connsiteY9" fmla="*/ 322729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15037" h="6858000">
                <a:moveTo>
                  <a:pt x="206190" y="0"/>
                </a:moveTo>
                <a:lnTo>
                  <a:pt x="1515037" y="0"/>
                </a:lnTo>
                <a:lnTo>
                  <a:pt x="1515037" y="6858000"/>
                </a:lnTo>
                <a:lnTo>
                  <a:pt x="206190" y="6858000"/>
                </a:lnTo>
                <a:lnTo>
                  <a:pt x="206190" y="3675529"/>
                </a:lnTo>
                <a:lnTo>
                  <a:pt x="71719" y="3675529"/>
                </a:lnTo>
                <a:cubicBezTo>
                  <a:pt x="32110" y="3675529"/>
                  <a:pt x="0" y="3643419"/>
                  <a:pt x="0" y="3603810"/>
                </a:cubicBezTo>
                <a:lnTo>
                  <a:pt x="0" y="3299013"/>
                </a:lnTo>
                <a:cubicBezTo>
                  <a:pt x="0" y="3259404"/>
                  <a:pt x="32110" y="3227294"/>
                  <a:pt x="71719" y="3227294"/>
                </a:cubicBezTo>
                <a:lnTo>
                  <a:pt x="206190" y="3227294"/>
                </a:lnTo>
                <a:close/>
              </a:path>
            </a:pathLst>
          </a:custGeom>
          <a:solidFill>
            <a:srgbClr val="F1FA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MX"/>
          </a:p>
        </p:txBody>
      </p:sp>
      <p:sp>
        <p:nvSpPr>
          <p:cNvPr id="14" name="Forma libre: forma 13">
            <a:extLst>
              <a:ext uri="{FF2B5EF4-FFF2-40B4-BE49-F238E27FC236}">
                <a16:creationId xmlns:a16="http://schemas.microsoft.com/office/drawing/2014/main" id="{5F969BF3-1B09-8466-EC4E-7F5F955747BB}"/>
              </a:ext>
            </a:extLst>
          </p:cNvPr>
          <p:cNvSpPr/>
          <p:nvPr/>
        </p:nvSpPr>
        <p:spPr>
          <a:xfrm>
            <a:off x="-2011119" y="0"/>
            <a:ext cx="14530873" cy="6915098"/>
          </a:xfrm>
          <a:custGeom>
            <a:avLst/>
            <a:gdLst>
              <a:gd name="connsiteX0" fmla="*/ 206190 w 1515037"/>
              <a:gd name="connsiteY0" fmla="*/ 0 h 6858000"/>
              <a:gd name="connsiteX1" fmla="*/ 1515037 w 1515037"/>
              <a:gd name="connsiteY1" fmla="*/ 0 h 6858000"/>
              <a:gd name="connsiteX2" fmla="*/ 1515037 w 1515037"/>
              <a:gd name="connsiteY2" fmla="*/ 6858000 h 6858000"/>
              <a:gd name="connsiteX3" fmla="*/ 206190 w 1515037"/>
              <a:gd name="connsiteY3" fmla="*/ 6858000 h 6858000"/>
              <a:gd name="connsiteX4" fmla="*/ 206190 w 1515037"/>
              <a:gd name="connsiteY4" fmla="*/ 3675529 h 6858000"/>
              <a:gd name="connsiteX5" fmla="*/ 71719 w 1515037"/>
              <a:gd name="connsiteY5" fmla="*/ 3675529 h 6858000"/>
              <a:gd name="connsiteX6" fmla="*/ 0 w 1515037"/>
              <a:gd name="connsiteY6" fmla="*/ 3603810 h 6858000"/>
              <a:gd name="connsiteX7" fmla="*/ 0 w 1515037"/>
              <a:gd name="connsiteY7" fmla="*/ 3299013 h 6858000"/>
              <a:gd name="connsiteX8" fmla="*/ 71719 w 1515037"/>
              <a:gd name="connsiteY8" fmla="*/ 3227294 h 6858000"/>
              <a:gd name="connsiteX9" fmla="*/ 206190 w 1515037"/>
              <a:gd name="connsiteY9" fmla="*/ 322729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15037" h="6858000">
                <a:moveTo>
                  <a:pt x="206190" y="0"/>
                </a:moveTo>
                <a:lnTo>
                  <a:pt x="1515037" y="0"/>
                </a:lnTo>
                <a:lnTo>
                  <a:pt x="1515037" y="6858000"/>
                </a:lnTo>
                <a:lnTo>
                  <a:pt x="206190" y="6858000"/>
                </a:lnTo>
                <a:lnTo>
                  <a:pt x="206190" y="3675529"/>
                </a:lnTo>
                <a:lnTo>
                  <a:pt x="71719" y="3675529"/>
                </a:lnTo>
                <a:cubicBezTo>
                  <a:pt x="32110" y="3675529"/>
                  <a:pt x="0" y="3643419"/>
                  <a:pt x="0" y="3603810"/>
                </a:cubicBezTo>
                <a:lnTo>
                  <a:pt x="0" y="3299013"/>
                </a:lnTo>
                <a:cubicBezTo>
                  <a:pt x="0" y="3259404"/>
                  <a:pt x="32110" y="3227294"/>
                  <a:pt x="71719" y="3227294"/>
                </a:cubicBezTo>
                <a:lnTo>
                  <a:pt x="206190" y="3227294"/>
                </a:lnTo>
                <a:close/>
              </a:path>
            </a:pathLst>
          </a:custGeom>
          <a:solidFill>
            <a:srgbClr val="A8DAD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MX"/>
          </a:p>
        </p:txBody>
      </p:sp>
      <p:sp>
        <p:nvSpPr>
          <p:cNvPr id="15" name="Forma libre: forma 14">
            <a:extLst>
              <a:ext uri="{FF2B5EF4-FFF2-40B4-BE49-F238E27FC236}">
                <a16:creationId xmlns:a16="http://schemas.microsoft.com/office/drawing/2014/main" id="{12218533-709C-7C33-7613-C17D12C35410}"/>
              </a:ext>
            </a:extLst>
          </p:cNvPr>
          <p:cNvSpPr/>
          <p:nvPr/>
        </p:nvSpPr>
        <p:spPr>
          <a:xfrm>
            <a:off x="-2043953" y="-8972"/>
            <a:ext cx="14594541" cy="6915098"/>
          </a:xfrm>
          <a:custGeom>
            <a:avLst/>
            <a:gdLst>
              <a:gd name="connsiteX0" fmla="*/ 206190 w 1515037"/>
              <a:gd name="connsiteY0" fmla="*/ 0 h 6858000"/>
              <a:gd name="connsiteX1" fmla="*/ 1515037 w 1515037"/>
              <a:gd name="connsiteY1" fmla="*/ 0 h 6858000"/>
              <a:gd name="connsiteX2" fmla="*/ 1515037 w 1515037"/>
              <a:gd name="connsiteY2" fmla="*/ 6858000 h 6858000"/>
              <a:gd name="connsiteX3" fmla="*/ 206190 w 1515037"/>
              <a:gd name="connsiteY3" fmla="*/ 6858000 h 6858000"/>
              <a:gd name="connsiteX4" fmla="*/ 206190 w 1515037"/>
              <a:gd name="connsiteY4" fmla="*/ 3675529 h 6858000"/>
              <a:gd name="connsiteX5" fmla="*/ 71719 w 1515037"/>
              <a:gd name="connsiteY5" fmla="*/ 3675529 h 6858000"/>
              <a:gd name="connsiteX6" fmla="*/ 0 w 1515037"/>
              <a:gd name="connsiteY6" fmla="*/ 3603810 h 6858000"/>
              <a:gd name="connsiteX7" fmla="*/ 0 w 1515037"/>
              <a:gd name="connsiteY7" fmla="*/ 3299013 h 6858000"/>
              <a:gd name="connsiteX8" fmla="*/ 71719 w 1515037"/>
              <a:gd name="connsiteY8" fmla="*/ 3227294 h 6858000"/>
              <a:gd name="connsiteX9" fmla="*/ 206190 w 1515037"/>
              <a:gd name="connsiteY9" fmla="*/ 322729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15037" h="6858000">
                <a:moveTo>
                  <a:pt x="206190" y="0"/>
                </a:moveTo>
                <a:lnTo>
                  <a:pt x="1515037" y="0"/>
                </a:lnTo>
                <a:lnTo>
                  <a:pt x="1515037" y="6858000"/>
                </a:lnTo>
                <a:lnTo>
                  <a:pt x="206190" y="6858000"/>
                </a:lnTo>
                <a:lnTo>
                  <a:pt x="206190" y="3675529"/>
                </a:lnTo>
                <a:lnTo>
                  <a:pt x="71719" y="3675529"/>
                </a:lnTo>
                <a:cubicBezTo>
                  <a:pt x="32110" y="3675529"/>
                  <a:pt x="0" y="3643419"/>
                  <a:pt x="0" y="3603810"/>
                </a:cubicBezTo>
                <a:lnTo>
                  <a:pt x="0" y="3299013"/>
                </a:lnTo>
                <a:cubicBezTo>
                  <a:pt x="0" y="3259404"/>
                  <a:pt x="32110" y="3227294"/>
                  <a:pt x="71719" y="3227294"/>
                </a:cubicBezTo>
                <a:lnTo>
                  <a:pt x="206190" y="3227294"/>
                </a:lnTo>
                <a:close/>
              </a:path>
            </a:pathLst>
          </a:custGeom>
          <a:solidFill>
            <a:srgbClr val="457B9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MX"/>
          </a:p>
        </p:txBody>
      </p:sp>
      <p:sp>
        <p:nvSpPr>
          <p:cNvPr id="16" name="Forma libre: forma 15">
            <a:extLst>
              <a:ext uri="{FF2B5EF4-FFF2-40B4-BE49-F238E27FC236}">
                <a16:creationId xmlns:a16="http://schemas.microsoft.com/office/drawing/2014/main" id="{364C8C60-28BE-6DB8-A443-289C3E829B5A}"/>
              </a:ext>
            </a:extLst>
          </p:cNvPr>
          <p:cNvSpPr/>
          <p:nvPr/>
        </p:nvSpPr>
        <p:spPr>
          <a:xfrm>
            <a:off x="11161060" y="-8972"/>
            <a:ext cx="1515037" cy="6915098"/>
          </a:xfrm>
          <a:custGeom>
            <a:avLst/>
            <a:gdLst>
              <a:gd name="connsiteX0" fmla="*/ 206190 w 1515037"/>
              <a:gd name="connsiteY0" fmla="*/ 0 h 6858000"/>
              <a:gd name="connsiteX1" fmla="*/ 1515037 w 1515037"/>
              <a:gd name="connsiteY1" fmla="*/ 0 h 6858000"/>
              <a:gd name="connsiteX2" fmla="*/ 1515037 w 1515037"/>
              <a:gd name="connsiteY2" fmla="*/ 6858000 h 6858000"/>
              <a:gd name="connsiteX3" fmla="*/ 206190 w 1515037"/>
              <a:gd name="connsiteY3" fmla="*/ 6858000 h 6858000"/>
              <a:gd name="connsiteX4" fmla="*/ 206190 w 1515037"/>
              <a:gd name="connsiteY4" fmla="*/ 3675529 h 6858000"/>
              <a:gd name="connsiteX5" fmla="*/ 71719 w 1515037"/>
              <a:gd name="connsiteY5" fmla="*/ 3675529 h 6858000"/>
              <a:gd name="connsiteX6" fmla="*/ 0 w 1515037"/>
              <a:gd name="connsiteY6" fmla="*/ 3603810 h 6858000"/>
              <a:gd name="connsiteX7" fmla="*/ 0 w 1515037"/>
              <a:gd name="connsiteY7" fmla="*/ 3299013 h 6858000"/>
              <a:gd name="connsiteX8" fmla="*/ 71719 w 1515037"/>
              <a:gd name="connsiteY8" fmla="*/ 3227294 h 6858000"/>
              <a:gd name="connsiteX9" fmla="*/ 206190 w 1515037"/>
              <a:gd name="connsiteY9" fmla="*/ 322729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15037" h="6858000">
                <a:moveTo>
                  <a:pt x="206190" y="0"/>
                </a:moveTo>
                <a:lnTo>
                  <a:pt x="1515037" y="0"/>
                </a:lnTo>
                <a:lnTo>
                  <a:pt x="1515037" y="6858000"/>
                </a:lnTo>
                <a:lnTo>
                  <a:pt x="206190" y="6858000"/>
                </a:lnTo>
                <a:lnTo>
                  <a:pt x="206190" y="3675529"/>
                </a:lnTo>
                <a:lnTo>
                  <a:pt x="71719" y="3675529"/>
                </a:lnTo>
                <a:cubicBezTo>
                  <a:pt x="32110" y="3675529"/>
                  <a:pt x="0" y="3643419"/>
                  <a:pt x="0" y="3603810"/>
                </a:cubicBezTo>
                <a:lnTo>
                  <a:pt x="0" y="3299013"/>
                </a:lnTo>
                <a:cubicBezTo>
                  <a:pt x="0" y="3259404"/>
                  <a:pt x="32110" y="3227294"/>
                  <a:pt x="71719" y="3227294"/>
                </a:cubicBezTo>
                <a:lnTo>
                  <a:pt x="206190" y="3227294"/>
                </a:lnTo>
                <a:close/>
              </a:path>
            </a:pathLst>
          </a:custGeom>
          <a:solidFill>
            <a:srgbClr val="1D35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MX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B2497360-2E0F-2EEE-7C18-DD0A84E969F1}"/>
              </a:ext>
            </a:extLst>
          </p:cNvPr>
          <p:cNvSpPr txBox="1"/>
          <p:nvPr/>
        </p:nvSpPr>
        <p:spPr>
          <a:xfrm>
            <a:off x="95250" y="171450"/>
            <a:ext cx="108147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sz="3600" b="1" dirty="0">
                <a:solidFill>
                  <a:srgbClr val="F1FAEE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Posiciones Latentes Agrupadas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8388E6B7-8C20-91DD-6EEF-A67C1C1A898A}"/>
              </a:ext>
            </a:extLst>
          </p:cNvPr>
          <p:cNvSpPr txBox="1"/>
          <p:nvPr/>
        </p:nvSpPr>
        <p:spPr>
          <a:xfrm>
            <a:off x="219075" y="905019"/>
            <a:ext cx="52958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1400" dirty="0">
                <a:solidFill>
                  <a:srgbClr val="F1FAEE"/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GRAFO A PARTIR DE MCMC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endParaRPr lang="es-ES" sz="1400" dirty="0">
              <a:solidFill>
                <a:srgbClr val="F1FAEE"/>
              </a:solidFill>
              <a:latin typeface="Cascadia Code SemiBold" panose="020B0609020000020004" pitchFamily="49" charset="0"/>
              <a:cs typeface="Cascadia Code SemiBold" panose="020B0609020000020004" pitchFamily="49" charset="0"/>
            </a:endParaRPr>
          </a:p>
          <a:p>
            <a:pPr algn="just"/>
            <a:r>
              <a:rPr lang="es-ES" sz="1400" dirty="0">
                <a:solidFill>
                  <a:srgbClr val="F1FAEE"/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Se infieren las posiciones latentes en el espacio latente.</a:t>
            </a:r>
          </a:p>
          <a:p>
            <a:pPr algn="just"/>
            <a:endParaRPr lang="es-ES" sz="1400" dirty="0">
              <a:solidFill>
                <a:srgbClr val="F1FAEE"/>
              </a:solidFill>
              <a:latin typeface="Cascadia Code SemiBold" panose="020B0609020000020004" pitchFamily="49" charset="0"/>
              <a:cs typeface="Cascadia Code SemiBold" panose="020B0609020000020004" pitchFamily="49" charset="0"/>
            </a:endParaRPr>
          </a:p>
          <a:p>
            <a:pPr algn="just"/>
            <a:r>
              <a:rPr lang="es-ES" sz="1400" dirty="0">
                <a:solidFill>
                  <a:srgbClr val="F1FAEE"/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El grafo se construye en la propuesta de relaciones inferidas a través del modelo, considerando la relevancia y la frecuencia de las interacciones entre los jugadores.</a:t>
            </a:r>
          </a:p>
        </p:txBody>
      </p:sp>
      <p:sp>
        <p:nvSpPr>
          <p:cNvPr id="17" name="Rectángulo: esquinas redondeadas 16">
            <a:extLst>
              <a:ext uri="{FF2B5EF4-FFF2-40B4-BE49-F238E27FC236}">
                <a16:creationId xmlns:a16="http://schemas.microsoft.com/office/drawing/2014/main" id="{DAF98242-9E7F-FE28-3431-AE1FF0D2B311}"/>
              </a:ext>
            </a:extLst>
          </p:cNvPr>
          <p:cNvSpPr/>
          <p:nvPr/>
        </p:nvSpPr>
        <p:spPr>
          <a:xfrm>
            <a:off x="6365706" y="905019"/>
            <a:ext cx="4000742" cy="3231869"/>
          </a:xfrm>
          <a:prstGeom prst="roundRect">
            <a:avLst>
              <a:gd name="adj" fmla="val 5059"/>
            </a:avLst>
          </a:prstGeom>
          <a:blipFill dpi="0" rotWithShape="1">
            <a:blip r:embed="rId3"/>
            <a:srcRect/>
            <a:stretch>
              <a:fillRect l="75" t="-3" r="-1" b="2"/>
            </a:stretch>
          </a:blip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198B7AD0-CB1A-27D6-3DCB-FFA24769810A}"/>
              </a:ext>
            </a:extLst>
          </p:cNvPr>
          <p:cNvSpPr/>
          <p:nvPr/>
        </p:nvSpPr>
        <p:spPr>
          <a:xfrm>
            <a:off x="849864" y="3138440"/>
            <a:ext cx="4000742" cy="3488317"/>
          </a:xfrm>
          <a:prstGeom prst="roundRect">
            <a:avLst>
              <a:gd name="adj" fmla="val 5059"/>
            </a:avLst>
          </a:prstGeom>
          <a:blipFill dpi="0" rotWithShape="1">
            <a:blip r:embed="rId4"/>
            <a:srcRect/>
            <a:stretch>
              <a:fillRect l="75" t="-3" r="-1" b="2"/>
            </a:stretch>
          </a:blip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2172F168-9B15-FEF4-52AF-3930328F00C4}"/>
              </a:ext>
            </a:extLst>
          </p:cNvPr>
          <p:cNvSpPr txBox="1"/>
          <p:nvPr/>
        </p:nvSpPr>
        <p:spPr>
          <a:xfrm>
            <a:off x="6096000" y="4558060"/>
            <a:ext cx="4516291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1400" dirty="0">
                <a:solidFill>
                  <a:srgbClr val="F1FAEE"/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MEDIA POSTERIOR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endParaRPr lang="es-ES" sz="1400" dirty="0">
              <a:solidFill>
                <a:srgbClr val="F1FAEE"/>
              </a:solidFill>
              <a:latin typeface="Cascadia Code SemiBold" panose="020B0609020000020004" pitchFamily="49" charset="0"/>
              <a:cs typeface="Cascadia Code SemiBold" panose="020B0609020000020004" pitchFamily="49" charset="0"/>
            </a:endParaRPr>
          </a:p>
          <a:p>
            <a:pPr algn="just"/>
            <a:r>
              <a:rPr lang="es-ES" sz="1400" dirty="0">
                <a:solidFill>
                  <a:srgbClr val="F1FAEE"/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Para obtener una estimación puntual en el espacio latente, se calcula la media aritmética de todas las posiciones latentes a lo largo de la distribución posterior.</a:t>
            </a:r>
          </a:p>
        </p:txBody>
      </p:sp>
    </p:spTree>
    <p:extLst>
      <p:ext uri="{BB962C8B-B14F-4D97-AF65-F5344CB8AC3E}">
        <p14:creationId xmlns:p14="http://schemas.microsoft.com/office/powerpoint/2010/main" val="5174646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rma libre: forma 11">
            <a:extLst>
              <a:ext uri="{FF2B5EF4-FFF2-40B4-BE49-F238E27FC236}">
                <a16:creationId xmlns:a16="http://schemas.microsoft.com/office/drawing/2014/main" id="{3D13DD48-1C9B-9148-965C-E01216A86803}"/>
              </a:ext>
            </a:extLst>
          </p:cNvPr>
          <p:cNvSpPr/>
          <p:nvPr/>
        </p:nvSpPr>
        <p:spPr>
          <a:xfrm>
            <a:off x="-1937983" y="-8967"/>
            <a:ext cx="14129983" cy="6915098"/>
          </a:xfrm>
          <a:custGeom>
            <a:avLst/>
            <a:gdLst>
              <a:gd name="connsiteX0" fmla="*/ 206190 w 1515037"/>
              <a:gd name="connsiteY0" fmla="*/ 0 h 6858000"/>
              <a:gd name="connsiteX1" fmla="*/ 1515037 w 1515037"/>
              <a:gd name="connsiteY1" fmla="*/ 0 h 6858000"/>
              <a:gd name="connsiteX2" fmla="*/ 1515037 w 1515037"/>
              <a:gd name="connsiteY2" fmla="*/ 6858000 h 6858000"/>
              <a:gd name="connsiteX3" fmla="*/ 206190 w 1515037"/>
              <a:gd name="connsiteY3" fmla="*/ 6858000 h 6858000"/>
              <a:gd name="connsiteX4" fmla="*/ 206190 w 1515037"/>
              <a:gd name="connsiteY4" fmla="*/ 3675529 h 6858000"/>
              <a:gd name="connsiteX5" fmla="*/ 71719 w 1515037"/>
              <a:gd name="connsiteY5" fmla="*/ 3675529 h 6858000"/>
              <a:gd name="connsiteX6" fmla="*/ 0 w 1515037"/>
              <a:gd name="connsiteY6" fmla="*/ 3603810 h 6858000"/>
              <a:gd name="connsiteX7" fmla="*/ 0 w 1515037"/>
              <a:gd name="connsiteY7" fmla="*/ 3299013 h 6858000"/>
              <a:gd name="connsiteX8" fmla="*/ 71719 w 1515037"/>
              <a:gd name="connsiteY8" fmla="*/ 3227294 h 6858000"/>
              <a:gd name="connsiteX9" fmla="*/ 206190 w 1515037"/>
              <a:gd name="connsiteY9" fmla="*/ 322729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15037" h="6858000">
                <a:moveTo>
                  <a:pt x="206190" y="0"/>
                </a:moveTo>
                <a:lnTo>
                  <a:pt x="1515037" y="0"/>
                </a:lnTo>
                <a:lnTo>
                  <a:pt x="1515037" y="6858000"/>
                </a:lnTo>
                <a:lnTo>
                  <a:pt x="206190" y="6858000"/>
                </a:lnTo>
                <a:lnTo>
                  <a:pt x="206190" y="3675529"/>
                </a:lnTo>
                <a:lnTo>
                  <a:pt x="71719" y="3675529"/>
                </a:lnTo>
                <a:cubicBezTo>
                  <a:pt x="32110" y="3675529"/>
                  <a:pt x="0" y="3643419"/>
                  <a:pt x="0" y="3603810"/>
                </a:cubicBezTo>
                <a:lnTo>
                  <a:pt x="0" y="3299013"/>
                </a:lnTo>
                <a:cubicBezTo>
                  <a:pt x="0" y="3259404"/>
                  <a:pt x="32110" y="3227294"/>
                  <a:pt x="71719" y="3227294"/>
                </a:cubicBezTo>
                <a:lnTo>
                  <a:pt x="206190" y="3227294"/>
                </a:lnTo>
                <a:close/>
              </a:path>
            </a:pathLst>
          </a:custGeom>
          <a:solidFill>
            <a:srgbClr val="EC9A9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MX"/>
          </a:p>
        </p:txBody>
      </p:sp>
      <p:sp>
        <p:nvSpPr>
          <p:cNvPr id="13" name="Forma libre: forma 12">
            <a:extLst>
              <a:ext uri="{FF2B5EF4-FFF2-40B4-BE49-F238E27FC236}">
                <a16:creationId xmlns:a16="http://schemas.microsoft.com/office/drawing/2014/main" id="{F1152AB6-6F0C-C32F-289F-EDBBC14C50BC}"/>
              </a:ext>
            </a:extLst>
          </p:cNvPr>
          <p:cNvSpPr/>
          <p:nvPr/>
        </p:nvSpPr>
        <p:spPr>
          <a:xfrm>
            <a:off x="-1971674" y="-8967"/>
            <a:ext cx="14280220" cy="6915098"/>
          </a:xfrm>
          <a:custGeom>
            <a:avLst/>
            <a:gdLst>
              <a:gd name="connsiteX0" fmla="*/ 206190 w 1515037"/>
              <a:gd name="connsiteY0" fmla="*/ 0 h 6858000"/>
              <a:gd name="connsiteX1" fmla="*/ 1515037 w 1515037"/>
              <a:gd name="connsiteY1" fmla="*/ 0 h 6858000"/>
              <a:gd name="connsiteX2" fmla="*/ 1515037 w 1515037"/>
              <a:gd name="connsiteY2" fmla="*/ 6858000 h 6858000"/>
              <a:gd name="connsiteX3" fmla="*/ 206190 w 1515037"/>
              <a:gd name="connsiteY3" fmla="*/ 6858000 h 6858000"/>
              <a:gd name="connsiteX4" fmla="*/ 206190 w 1515037"/>
              <a:gd name="connsiteY4" fmla="*/ 3675529 h 6858000"/>
              <a:gd name="connsiteX5" fmla="*/ 71719 w 1515037"/>
              <a:gd name="connsiteY5" fmla="*/ 3675529 h 6858000"/>
              <a:gd name="connsiteX6" fmla="*/ 0 w 1515037"/>
              <a:gd name="connsiteY6" fmla="*/ 3603810 h 6858000"/>
              <a:gd name="connsiteX7" fmla="*/ 0 w 1515037"/>
              <a:gd name="connsiteY7" fmla="*/ 3299013 h 6858000"/>
              <a:gd name="connsiteX8" fmla="*/ 71719 w 1515037"/>
              <a:gd name="connsiteY8" fmla="*/ 3227294 h 6858000"/>
              <a:gd name="connsiteX9" fmla="*/ 206190 w 1515037"/>
              <a:gd name="connsiteY9" fmla="*/ 322729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15037" h="6858000">
                <a:moveTo>
                  <a:pt x="206190" y="0"/>
                </a:moveTo>
                <a:lnTo>
                  <a:pt x="1515037" y="0"/>
                </a:lnTo>
                <a:lnTo>
                  <a:pt x="1515037" y="6858000"/>
                </a:lnTo>
                <a:lnTo>
                  <a:pt x="206190" y="6858000"/>
                </a:lnTo>
                <a:lnTo>
                  <a:pt x="206190" y="3675529"/>
                </a:lnTo>
                <a:lnTo>
                  <a:pt x="71719" y="3675529"/>
                </a:lnTo>
                <a:cubicBezTo>
                  <a:pt x="32110" y="3675529"/>
                  <a:pt x="0" y="3643419"/>
                  <a:pt x="0" y="3603810"/>
                </a:cubicBezTo>
                <a:lnTo>
                  <a:pt x="0" y="3299013"/>
                </a:lnTo>
                <a:cubicBezTo>
                  <a:pt x="0" y="3259404"/>
                  <a:pt x="32110" y="3227294"/>
                  <a:pt x="71719" y="3227294"/>
                </a:cubicBezTo>
                <a:lnTo>
                  <a:pt x="206190" y="3227294"/>
                </a:lnTo>
                <a:close/>
              </a:path>
            </a:pathLst>
          </a:custGeom>
          <a:solidFill>
            <a:srgbClr val="F1FA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MX"/>
          </a:p>
        </p:txBody>
      </p:sp>
      <p:sp>
        <p:nvSpPr>
          <p:cNvPr id="14" name="Forma libre: forma 13">
            <a:extLst>
              <a:ext uri="{FF2B5EF4-FFF2-40B4-BE49-F238E27FC236}">
                <a16:creationId xmlns:a16="http://schemas.microsoft.com/office/drawing/2014/main" id="{5F969BF3-1B09-8466-EC4E-7F5F955747BB}"/>
              </a:ext>
            </a:extLst>
          </p:cNvPr>
          <p:cNvSpPr/>
          <p:nvPr/>
        </p:nvSpPr>
        <p:spPr>
          <a:xfrm>
            <a:off x="-2011119" y="0"/>
            <a:ext cx="14530873" cy="6915098"/>
          </a:xfrm>
          <a:custGeom>
            <a:avLst/>
            <a:gdLst>
              <a:gd name="connsiteX0" fmla="*/ 206190 w 1515037"/>
              <a:gd name="connsiteY0" fmla="*/ 0 h 6858000"/>
              <a:gd name="connsiteX1" fmla="*/ 1515037 w 1515037"/>
              <a:gd name="connsiteY1" fmla="*/ 0 h 6858000"/>
              <a:gd name="connsiteX2" fmla="*/ 1515037 w 1515037"/>
              <a:gd name="connsiteY2" fmla="*/ 6858000 h 6858000"/>
              <a:gd name="connsiteX3" fmla="*/ 206190 w 1515037"/>
              <a:gd name="connsiteY3" fmla="*/ 6858000 h 6858000"/>
              <a:gd name="connsiteX4" fmla="*/ 206190 w 1515037"/>
              <a:gd name="connsiteY4" fmla="*/ 3675529 h 6858000"/>
              <a:gd name="connsiteX5" fmla="*/ 71719 w 1515037"/>
              <a:gd name="connsiteY5" fmla="*/ 3675529 h 6858000"/>
              <a:gd name="connsiteX6" fmla="*/ 0 w 1515037"/>
              <a:gd name="connsiteY6" fmla="*/ 3603810 h 6858000"/>
              <a:gd name="connsiteX7" fmla="*/ 0 w 1515037"/>
              <a:gd name="connsiteY7" fmla="*/ 3299013 h 6858000"/>
              <a:gd name="connsiteX8" fmla="*/ 71719 w 1515037"/>
              <a:gd name="connsiteY8" fmla="*/ 3227294 h 6858000"/>
              <a:gd name="connsiteX9" fmla="*/ 206190 w 1515037"/>
              <a:gd name="connsiteY9" fmla="*/ 322729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15037" h="6858000">
                <a:moveTo>
                  <a:pt x="206190" y="0"/>
                </a:moveTo>
                <a:lnTo>
                  <a:pt x="1515037" y="0"/>
                </a:lnTo>
                <a:lnTo>
                  <a:pt x="1515037" y="6858000"/>
                </a:lnTo>
                <a:lnTo>
                  <a:pt x="206190" y="6858000"/>
                </a:lnTo>
                <a:lnTo>
                  <a:pt x="206190" y="3675529"/>
                </a:lnTo>
                <a:lnTo>
                  <a:pt x="71719" y="3675529"/>
                </a:lnTo>
                <a:cubicBezTo>
                  <a:pt x="32110" y="3675529"/>
                  <a:pt x="0" y="3643419"/>
                  <a:pt x="0" y="3603810"/>
                </a:cubicBezTo>
                <a:lnTo>
                  <a:pt x="0" y="3299013"/>
                </a:lnTo>
                <a:cubicBezTo>
                  <a:pt x="0" y="3259404"/>
                  <a:pt x="32110" y="3227294"/>
                  <a:pt x="71719" y="3227294"/>
                </a:cubicBezTo>
                <a:lnTo>
                  <a:pt x="206190" y="3227294"/>
                </a:lnTo>
                <a:close/>
              </a:path>
            </a:pathLst>
          </a:custGeom>
          <a:solidFill>
            <a:srgbClr val="A8DAD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MX"/>
          </a:p>
        </p:txBody>
      </p:sp>
      <p:sp>
        <p:nvSpPr>
          <p:cNvPr id="15" name="Forma libre: forma 14">
            <a:extLst>
              <a:ext uri="{FF2B5EF4-FFF2-40B4-BE49-F238E27FC236}">
                <a16:creationId xmlns:a16="http://schemas.microsoft.com/office/drawing/2014/main" id="{12218533-709C-7C33-7613-C17D12C35410}"/>
              </a:ext>
            </a:extLst>
          </p:cNvPr>
          <p:cNvSpPr/>
          <p:nvPr/>
        </p:nvSpPr>
        <p:spPr>
          <a:xfrm>
            <a:off x="-2043953" y="-8972"/>
            <a:ext cx="14594541" cy="6915098"/>
          </a:xfrm>
          <a:custGeom>
            <a:avLst/>
            <a:gdLst>
              <a:gd name="connsiteX0" fmla="*/ 206190 w 1515037"/>
              <a:gd name="connsiteY0" fmla="*/ 0 h 6858000"/>
              <a:gd name="connsiteX1" fmla="*/ 1515037 w 1515037"/>
              <a:gd name="connsiteY1" fmla="*/ 0 h 6858000"/>
              <a:gd name="connsiteX2" fmla="*/ 1515037 w 1515037"/>
              <a:gd name="connsiteY2" fmla="*/ 6858000 h 6858000"/>
              <a:gd name="connsiteX3" fmla="*/ 206190 w 1515037"/>
              <a:gd name="connsiteY3" fmla="*/ 6858000 h 6858000"/>
              <a:gd name="connsiteX4" fmla="*/ 206190 w 1515037"/>
              <a:gd name="connsiteY4" fmla="*/ 3675529 h 6858000"/>
              <a:gd name="connsiteX5" fmla="*/ 71719 w 1515037"/>
              <a:gd name="connsiteY5" fmla="*/ 3675529 h 6858000"/>
              <a:gd name="connsiteX6" fmla="*/ 0 w 1515037"/>
              <a:gd name="connsiteY6" fmla="*/ 3603810 h 6858000"/>
              <a:gd name="connsiteX7" fmla="*/ 0 w 1515037"/>
              <a:gd name="connsiteY7" fmla="*/ 3299013 h 6858000"/>
              <a:gd name="connsiteX8" fmla="*/ 71719 w 1515037"/>
              <a:gd name="connsiteY8" fmla="*/ 3227294 h 6858000"/>
              <a:gd name="connsiteX9" fmla="*/ 206190 w 1515037"/>
              <a:gd name="connsiteY9" fmla="*/ 322729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15037" h="6858000">
                <a:moveTo>
                  <a:pt x="206190" y="0"/>
                </a:moveTo>
                <a:lnTo>
                  <a:pt x="1515037" y="0"/>
                </a:lnTo>
                <a:lnTo>
                  <a:pt x="1515037" y="6858000"/>
                </a:lnTo>
                <a:lnTo>
                  <a:pt x="206190" y="6858000"/>
                </a:lnTo>
                <a:lnTo>
                  <a:pt x="206190" y="3675529"/>
                </a:lnTo>
                <a:lnTo>
                  <a:pt x="71719" y="3675529"/>
                </a:lnTo>
                <a:cubicBezTo>
                  <a:pt x="32110" y="3675529"/>
                  <a:pt x="0" y="3643419"/>
                  <a:pt x="0" y="3603810"/>
                </a:cubicBezTo>
                <a:lnTo>
                  <a:pt x="0" y="3299013"/>
                </a:lnTo>
                <a:cubicBezTo>
                  <a:pt x="0" y="3259404"/>
                  <a:pt x="32110" y="3227294"/>
                  <a:pt x="71719" y="3227294"/>
                </a:cubicBezTo>
                <a:lnTo>
                  <a:pt x="206190" y="3227294"/>
                </a:lnTo>
                <a:close/>
              </a:path>
            </a:pathLst>
          </a:custGeom>
          <a:solidFill>
            <a:srgbClr val="457B9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MX"/>
          </a:p>
        </p:txBody>
      </p:sp>
      <p:sp>
        <p:nvSpPr>
          <p:cNvPr id="16" name="Forma libre: forma 15">
            <a:extLst>
              <a:ext uri="{FF2B5EF4-FFF2-40B4-BE49-F238E27FC236}">
                <a16:creationId xmlns:a16="http://schemas.microsoft.com/office/drawing/2014/main" id="{364C8C60-28BE-6DB8-A443-289C3E829B5A}"/>
              </a:ext>
            </a:extLst>
          </p:cNvPr>
          <p:cNvSpPr/>
          <p:nvPr/>
        </p:nvSpPr>
        <p:spPr>
          <a:xfrm>
            <a:off x="11161060" y="-8972"/>
            <a:ext cx="1515037" cy="6915098"/>
          </a:xfrm>
          <a:custGeom>
            <a:avLst/>
            <a:gdLst>
              <a:gd name="connsiteX0" fmla="*/ 206190 w 1515037"/>
              <a:gd name="connsiteY0" fmla="*/ 0 h 6858000"/>
              <a:gd name="connsiteX1" fmla="*/ 1515037 w 1515037"/>
              <a:gd name="connsiteY1" fmla="*/ 0 h 6858000"/>
              <a:gd name="connsiteX2" fmla="*/ 1515037 w 1515037"/>
              <a:gd name="connsiteY2" fmla="*/ 6858000 h 6858000"/>
              <a:gd name="connsiteX3" fmla="*/ 206190 w 1515037"/>
              <a:gd name="connsiteY3" fmla="*/ 6858000 h 6858000"/>
              <a:gd name="connsiteX4" fmla="*/ 206190 w 1515037"/>
              <a:gd name="connsiteY4" fmla="*/ 3675529 h 6858000"/>
              <a:gd name="connsiteX5" fmla="*/ 71719 w 1515037"/>
              <a:gd name="connsiteY5" fmla="*/ 3675529 h 6858000"/>
              <a:gd name="connsiteX6" fmla="*/ 0 w 1515037"/>
              <a:gd name="connsiteY6" fmla="*/ 3603810 h 6858000"/>
              <a:gd name="connsiteX7" fmla="*/ 0 w 1515037"/>
              <a:gd name="connsiteY7" fmla="*/ 3299013 h 6858000"/>
              <a:gd name="connsiteX8" fmla="*/ 71719 w 1515037"/>
              <a:gd name="connsiteY8" fmla="*/ 3227294 h 6858000"/>
              <a:gd name="connsiteX9" fmla="*/ 206190 w 1515037"/>
              <a:gd name="connsiteY9" fmla="*/ 322729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15037" h="6858000">
                <a:moveTo>
                  <a:pt x="206190" y="0"/>
                </a:moveTo>
                <a:lnTo>
                  <a:pt x="1515037" y="0"/>
                </a:lnTo>
                <a:lnTo>
                  <a:pt x="1515037" y="6858000"/>
                </a:lnTo>
                <a:lnTo>
                  <a:pt x="206190" y="6858000"/>
                </a:lnTo>
                <a:lnTo>
                  <a:pt x="206190" y="3675529"/>
                </a:lnTo>
                <a:lnTo>
                  <a:pt x="71719" y="3675529"/>
                </a:lnTo>
                <a:cubicBezTo>
                  <a:pt x="32110" y="3675529"/>
                  <a:pt x="0" y="3643419"/>
                  <a:pt x="0" y="3603810"/>
                </a:cubicBezTo>
                <a:lnTo>
                  <a:pt x="0" y="3299013"/>
                </a:lnTo>
                <a:cubicBezTo>
                  <a:pt x="0" y="3259404"/>
                  <a:pt x="32110" y="3227294"/>
                  <a:pt x="71719" y="3227294"/>
                </a:cubicBezTo>
                <a:lnTo>
                  <a:pt x="206190" y="3227294"/>
                </a:lnTo>
                <a:close/>
              </a:path>
            </a:pathLst>
          </a:custGeom>
          <a:solidFill>
            <a:srgbClr val="1D35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MX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B2497360-2E0F-2EEE-7C18-DD0A84E969F1}"/>
              </a:ext>
            </a:extLst>
          </p:cNvPr>
          <p:cNvSpPr txBox="1"/>
          <p:nvPr/>
        </p:nvSpPr>
        <p:spPr>
          <a:xfrm>
            <a:off x="95250" y="171450"/>
            <a:ext cx="108147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sz="3600" b="1" dirty="0">
                <a:solidFill>
                  <a:srgbClr val="F1FAEE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Probabilidades de Interacción</a:t>
            </a:r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198B7AD0-CB1A-27D6-3DCB-FFA24769810A}"/>
              </a:ext>
            </a:extLst>
          </p:cNvPr>
          <p:cNvSpPr/>
          <p:nvPr/>
        </p:nvSpPr>
        <p:spPr>
          <a:xfrm>
            <a:off x="1733550" y="1265456"/>
            <a:ext cx="7527734" cy="4800657"/>
          </a:xfrm>
          <a:prstGeom prst="roundRect">
            <a:avLst>
              <a:gd name="adj" fmla="val 5059"/>
            </a:avLst>
          </a:prstGeom>
          <a:blipFill dpi="0" rotWithShape="1">
            <a:blip r:embed="rId3"/>
            <a:srcRect/>
            <a:stretch>
              <a:fillRect l="75" t="-3" r="-1" b="2"/>
            </a:stretch>
          </a:blip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8636059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rma libre: forma 11">
            <a:extLst>
              <a:ext uri="{FF2B5EF4-FFF2-40B4-BE49-F238E27FC236}">
                <a16:creationId xmlns:a16="http://schemas.microsoft.com/office/drawing/2014/main" id="{3D13DD48-1C9B-9148-965C-E01216A86803}"/>
              </a:ext>
            </a:extLst>
          </p:cNvPr>
          <p:cNvSpPr/>
          <p:nvPr/>
        </p:nvSpPr>
        <p:spPr>
          <a:xfrm>
            <a:off x="-1937983" y="-8967"/>
            <a:ext cx="14129983" cy="6915098"/>
          </a:xfrm>
          <a:custGeom>
            <a:avLst/>
            <a:gdLst>
              <a:gd name="connsiteX0" fmla="*/ 206190 w 1515037"/>
              <a:gd name="connsiteY0" fmla="*/ 0 h 6858000"/>
              <a:gd name="connsiteX1" fmla="*/ 1515037 w 1515037"/>
              <a:gd name="connsiteY1" fmla="*/ 0 h 6858000"/>
              <a:gd name="connsiteX2" fmla="*/ 1515037 w 1515037"/>
              <a:gd name="connsiteY2" fmla="*/ 6858000 h 6858000"/>
              <a:gd name="connsiteX3" fmla="*/ 206190 w 1515037"/>
              <a:gd name="connsiteY3" fmla="*/ 6858000 h 6858000"/>
              <a:gd name="connsiteX4" fmla="*/ 206190 w 1515037"/>
              <a:gd name="connsiteY4" fmla="*/ 3675529 h 6858000"/>
              <a:gd name="connsiteX5" fmla="*/ 71719 w 1515037"/>
              <a:gd name="connsiteY5" fmla="*/ 3675529 h 6858000"/>
              <a:gd name="connsiteX6" fmla="*/ 0 w 1515037"/>
              <a:gd name="connsiteY6" fmla="*/ 3603810 h 6858000"/>
              <a:gd name="connsiteX7" fmla="*/ 0 w 1515037"/>
              <a:gd name="connsiteY7" fmla="*/ 3299013 h 6858000"/>
              <a:gd name="connsiteX8" fmla="*/ 71719 w 1515037"/>
              <a:gd name="connsiteY8" fmla="*/ 3227294 h 6858000"/>
              <a:gd name="connsiteX9" fmla="*/ 206190 w 1515037"/>
              <a:gd name="connsiteY9" fmla="*/ 322729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15037" h="6858000">
                <a:moveTo>
                  <a:pt x="206190" y="0"/>
                </a:moveTo>
                <a:lnTo>
                  <a:pt x="1515037" y="0"/>
                </a:lnTo>
                <a:lnTo>
                  <a:pt x="1515037" y="6858000"/>
                </a:lnTo>
                <a:lnTo>
                  <a:pt x="206190" y="6858000"/>
                </a:lnTo>
                <a:lnTo>
                  <a:pt x="206190" y="3675529"/>
                </a:lnTo>
                <a:lnTo>
                  <a:pt x="71719" y="3675529"/>
                </a:lnTo>
                <a:cubicBezTo>
                  <a:pt x="32110" y="3675529"/>
                  <a:pt x="0" y="3643419"/>
                  <a:pt x="0" y="3603810"/>
                </a:cubicBezTo>
                <a:lnTo>
                  <a:pt x="0" y="3299013"/>
                </a:lnTo>
                <a:cubicBezTo>
                  <a:pt x="0" y="3259404"/>
                  <a:pt x="32110" y="3227294"/>
                  <a:pt x="71719" y="3227294"/>
                </a:cubicBezTo>
                <a:lnTo>
                  <a:pt x="206190" y="3227294"/>
                </a:lnTo>
                <a:close/>
              </a:path>
            </a:pathLst>
          </a:custGeom>
          <a:solidFill>
            <a:srgbClr val="EC9A9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MX"/>
          </a:p>
        </p:txBody>
      </p:sp>
      <p:sp>
        <p:nvSpPr>
          <p:cNvPr id="13" name="Forma libre: forma 12">
            <a:extLst>
              <a:ext uri="{FF2B5EF4-FFF2-40B4-BE49-F238E27FC236}">
                <a16:creationId xmlns:a16="http://schemas.microsoft.com/office/drawing/2014/main" id="{F1152AB6-6F0C-C32F-289F-EDBBC14C50BC}"/>
              </a:ext>
            </a:extLst>
          </p:cNvPr>
          <p:cNvSpPr/>
          <p:nvPr/>
        </p:nvSpPr>
        <p:spPr>
          <a:xfrm>
            <a:off x="-1971674" y="-8967"/>
            <a:ext cx="14280220" cy="6915098"/>
          </a:xfrm>
          <a:custGeom>
            <a:avLst/>
            <a:gdLst>
              <a:gd name="connsiteX0" fmla="*/ 206190 w 1515037"/>
              <a:gd name="connsiteY0" fmla="*/ 0 h 6858000"/>
              <a:gd name="connsiteX1" fmla="*/ 1515037 w 1515037"/>
              <a:gd name="connsiteY1" fmla="*/ 0 h 6858000"/>
              <a:gd name="connsiteX2" fmla="*/ 1515037 w 1515037"/>
              <a:gd name="connsiteY2" fmla="*/ 6858000 h 6858000"/>
              <a:gd name="connsiteX3" fmla="*/ 206190 w 1515037"/>
              <a:gd name="connsiteY3" fmla="*/ 6858000 h 6858000"/>
              <a:gd name="connsiteX4" fmla="*/ 206190 w 1515037"/>
              <a:gd name="connsiteY4" fmla="*/ 3675529 h 6858000"/>
              <a:gd name="connsiteX5" fmla="*/ 71719 w 1515037"/>
              <a:gd name="connsiteY5" fmla="*/ 3675529 h 6858000"/>
              <a:gd name="connsiteX6" fmla="*/ 0 w 1515037"/>
              <a:gd name="connsiteY6" fmla="*/ 3603810 h 6858000"/>
              <a:gd name="connsiteX7" fmla="*/ 0 w 1515037"/>
              <a:gd name="connsiteY7" fmla="*/ 3299013 h 6858000"/>
              <a:gd name="connsiteX8" fmla="*/ 71719 w 1515037"/>
              <a:gd name="connsiteY8" fmla="*/ 3227294 h 6858000"/>
              <a:gd name="connsiteX9" fmla="*/ 206190 w 1515037"/>
              <a:gd name="connsiteY9" fmla="*/ 322729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15037" h="6858000">
                <a:moveTo>
                  <a:pt x="206190" y="0"/>
                </a:moveTo>
                <a:lnTo>
                  <a:pt x="1515037" y="0"/>
                </a:lnTo>
                <a:lnTo>
                  <a:pt x="1515037" y="6858000"/>
                </a:lnTo>
                <a:lnTo>
                  <a:pt x="206190" y="6858000"/>
                </a:lnTo>
                <a:lnTo>
                  <a:pt x="206190" y="3675529"/>
                </a:lnTo>
                <a:lnTo>
                  <a:pt x="71719" y="3675529"/>
                </a:lnTo>
                <a:cubicBezTo>
                  <a:pt x="32110" y="3675529"/>
                  <a:pt x="0" y="3643419"/>
                  <a:pt x="0" y="3603810"/>
                </a:cubicBezTo>
                <a:lnTo>
                  <a:pt x="0" y="3299013"/>
                </a:lnTo>
                <a:cubicBezTo>
                  <a:pt x="0" y="3259404"/>
                  <a:pt x="32110" y="3227294"/>
                  <a:pt x="71719" y="3227294"/>
                </a:cubicBezTo>
                <a:lnTo>
                  <a:pt x="206190" y="3227294"/>
                </a:lnTo>
                <a:close/>
              </a:path>
            </a:pathLst>
          </a:custGeom>
          <a:solidFill>
            <a:srgbClr val="F1FA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MX"/>
          </a:p>
        </p:txBody>
      </p:sp>
      <p:sp>
        <p:nvSpPr>
          <p:cNvPr id="14" name="Forma libre: forma 13">
            <a:extLst>
              <a:ext uri="{FF2B5EF4-FFF2-40B4-BE49-F238E27FC236}">
                <a16:creationId xmlns:a16="http://schemas.microsoft.com/office/drawing/2014/main" id="{5F969BF3-1B09-8466-EC4E-7F5F955747BB}"/>
              </a:ext>
            </a:extLst>
          </p:cNvPr>
          <p:cNvSpPr/>
          <p:nvPr/>
        </p:nvSpPr>
        <p:spPr>
          <a:xfrm>
            <a:off x="-2011119" y="0"/>
            <a:ext cx="14530873" cy="6915098"/>
          </a:xfrm>
          <a:custGeom>
            <a:avLst/>
            <a:gdLst>
              <a:gd name="connsiteX0" fmla="*/ 206190 w 1515037"/>
              <a:gd name="connsiteY0" fmla="*/ 0 h 6858000"/>
              <a:gd name="connsiteX1" fmla="*/ 1515037 w 1515037"/>
              <a:gd name="connsiteY1" fmla="*/ 0 h 6858000"/>
              <a:gd name="connsiteX2" fmla="*/ 1515037 w 1515037"/>
              <a:gd name="connsiteY2" fmla="*/ 6858000 h 6858000"/>
              <a:gd name="connsiteX3" fmla="*/ 206190 w 1515037"/>
              <a:gd name="connsiteY3" fmla="*/ 6858000 h 6858000"/>
              <a:gd name="connsiteX4" fmla="*/ 206190 w 1515037"/>
              <a:gd name="connsiteY4" fmla="*/ 3675529 h 6858000"/>
              <a:gd name="connsiteX5" fmla="*/ 71719 w 1515037"/>
              <a:gd name="connsiteY5" fmla="*/ 3675529 h 6858000"/>
              <a:gd name="connsiteX6" fmla="*/ 0 w 1515037"/>
              <a:gd name="connsiteY6" fmla="*/ 3603810 h 6858000"/>
              <a:gd name="connsiteX7" fmla="*/ 0 w 1515037"/>
              <a:gd name="connsiteY7" fmla="*/ 3299013 h 6858000"/>
              <a:gd name="connsiteX8" fmla="*/ 71719 w 1515037"/>
              <a:gd name="connsiteY8" fmla="*/ 3227294 h 6858000"/>
              <a:gd name="connsiteX9" fmla="*/ 206190 w 1515037"/>
              <a:gd name="connsiteY9" fmla="*/ 322729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15037" h="6858000">
                <a:moveTo>
                  <a:pt x="206190" y="0"/>
                </a:moveTo>
                <a:lnTo>
                  <a:pt x="1515037" y="0"/>
                </a:lnTo>
                <a:lnTo>
                  <a:pt x="1515037" y="6858000"/>
                </a:lnTo>
                <a:lnTo>
                  <a:pt x="206190" y="6858000"/>
                </a:lnTo>
                <a:lnTo>
                  <a:pt x="206190" y="3675529"/>
                </a:lnTo>
                <a:lnTo>
                  <a:pt x="71719" y="3675529"/>
                </a:lnTo>
                <a:cubicBezTo>
                  <a:pt x="32110" y="3675529"/>
                  <a:pt x="0" y="3643419"/>
                  <a:pt x="0" y="3603810"/>
                </a:cubicBezTo>
                <a:lnTo>
                  <a:pt x="0" y="3299013"/>
                </a:lnTo>
                <a:cubicBezTo>
                  <a:pt x="0" y="3259404"/>
                  <a:pt x="32110" y="3227294"/>
                  <a:pt x="71719" y="3227294"/>
                </a:cubicBezTo>
                <a:lnTo>
                  <a:pt x="206190" y="3227294"/>
                </a:lnTo>
                <a:close/>
              </a:path>
            </a:pathLst>
          </a:custGeom>
          <a:solidFill>
            <a:srgbClr val="A8DAD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MX"/>
          </a:p>
        </p:txBody>
      </p:sp>
      <p:sp>
        <p:nvSpPr>
          <p:cNvPr id="15" name="Forma libre: forma 14">
            <a:extLst>
              <a:ext uri="{FF2B5EF4-FFF2-40B4-BE49-F238E27FC236}">
                <a16:creationId xmlns:a16="http://schemas.microsoft.com/office/drawing/2014/main" id="{12218533-709C-7C33-7613-C17D12C35410}"/>
              </a:ext>
            </a:extLst>
          </p:cNvPr>
          <p:cNvSpPr/>
          <p:nvPr/>
        </p:nvSpPr>
        <p:spPr>
          <a:xfrm>
            <a:off x="-2043953" y="-8972"/>
            <a:ext cx="14594541" cy="6915098"/>
          </a:xfrm>
          <a:custGeom>
            <a:avLst/>
            <a:gdLst>
              <a:gd name="connsiteX0" fmla="*/ 206190 w 1515037"/>
              <a:gd name="connsiteY0" fmla="*/ 0 h 6858000"/>
              <a:gd name="connsiteX1" fmla="*/ 1515037 w 1515037"/>
              <a:gd name="connsiteY1" fmla="*/ 0 h 6858000"/>
              <a:gd name="connsiteX2" fmla="*/ 1515037 w 1515037"/>
              <a:gd name="connsiteY2" fmla="*/ 6858000 h 6858000"/>
              <a:gd name="connsiteX3" fmla="*/ 206190 w 1515037"/>
              <a:gd name="connsiteY3" fmla="*/ 6858000 h 6858000"/>
              <a:gd name="connsiteX4" fmla="*/ 206190 w 1515037"/>
              <a:gd name="connsiteY4" fmla="*/ 3675529 h 6858000"/>
              <a:gd name="connsiteX5" fmla="*/ 71719 w 1515037"/>
              <a:gd name="connsiteY5" fmla="*/ 3675529 h 6858000"/>
              <a:gd name="connsiteX6" fmla="*/ 0 w 1515037"/>
              <a:gd name="connsiteY6" fmla="*/ 3603810 h 6858000"/>
              <a:gd name="connsiteX7" fmla="*/ 0 w 1515037"/>
              <a:gd name="connsiteY7" fmla="*/ 3299013 h 6858000"/>
              <a:gd name="connsiteX8" fmla="*/ 71719 w 1515037"/>
              <a:gd name="connsiteY8" fmla="*/ 3227294 h 6858000"/>
              <a:gd name="connsiteX9" fmla="*/ 206190 w 1515037"/>
              <a:gd name="connsiteY9" fmla="*/ 322729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15037" h="6858000">
                <a:moveTo>
                  <a:pt x="206190" y="0"/>
                </a:moveTo>
                <a:lnTo>
                  <a:pt x="1515037" y="0"/>
                </a:lnTo>
                <a:lnTo>
                  <a:pt x="1515037" y="6858000"/>
                </a:lnTo>
                <a:lnTo>
                  <a:pt x="206190" y="6858000"/>
                </a:lnTo>
                <a:lnTo>
                  <a:pt x="206190" y="3675529"/>
                </a:lnTo>
                <a:lnTo>
                  <a:pt x="71719" y="3675529"/>
                </a:lnTo>
                <a:cubicBezTo>
                  <a:pt x="32110" y="3675529"/>
                  <a:pt x="0" y="3643419"/>
                  <a:pt x="0" y="3603810"/>
                </a:cubicBezTo>
                <a:lnTo>
                  <a:pt x="0" y="3299013"/>
                </a:lnTo>
                <a:cubicBezTo>
                  <a:pt x="0" y="3259404"/>
                  <a:pt x="32110" y="3227294"/>
                  <a:pt x="71719" y="3227294"/>
                </a:cubicBezTo>
                <a:lnTo>
                  <a:pt x="206190" y="3227294"/>
                </a:lnTo>
                <a:close/>
              </a:path>
            </a:pathLst>
          </a:custGeom>
          <a:solidFill>
            <a:srgbClr val="457B9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MX"/>
          </a:p>
        </p:txBody>
      </p:sp>
      <p:sp>
        <p:nvSpPr>
          <p:cNvPr id="16" name="Forma libre: forma 15">
            <a:extLst>
              <a:ext uri="{FF2B5EF4-FFF2-40B4-BE49-F238E27FC236}">
                <a16:creationId xmlns:a16="http://schemas.microsoft.com/office/drawing/2014/main" id="{364C8C60-28BE-6DB8-A443-289C3E829B5A}"/>
              </a:ext>
            </a:extLst>
          </p:cNvPr>
          <p:cNvSpPr/>
          <p:nvPr/>
        </p:nvSpPr>
        <p:spPr>
          <a:xfrm>
            <a:off x="11161060" y="-8972"/>
            <a:ext cx="1515037" cy="6915098"/>
          </a:xfrm>
          <a:custGeom>
            <a:avLst/>
            <a:gdLst>
              <a:gd name="connsiteX0" fmla="*/ 206190 w 1515037"/>
              <a:gd name="connsiteY0" fmla="*/ 0 h 6858000"/>
              <a:gd name="connsiteX1" fmla="*/ 1515037 w 1515037"/>
              <a:gd name="connsiteY1" fmla="*/ 0 h 6858000"/>
              <a:gd name="connsiteX2" fmla="*/ 1515037 w 1515037"/>
              <a:gd name="connsiteY2" fmla="*/ 6858000 h 6858000"/>
              <a:gd name="connsiteX3" fmla="*/ 206190 w 1515037"/>
              <a:gd name="connsiteY3" fmla="*/ 6858000 h 6858000"/>
              <a:gd name="connsiteX4" fmla="*/ 206190 w 1515037"/>
              <a:gd name="connsiteY4" fmla="*/ 3675529 h 6858000"/>
              <a:gd name="connsiteX5" fmla="*/ 71719 w 1515037"/>
              <a:gd name="connsiteY5" fmla="*/ 3675529 h 6858000"/>
              <a:gd name="connsiteX6" fmla="*/ 0 w 1515037"/>
              <a:gd name="connsiteY6" fmla="*/ 3603810 h 6858000"/>
              <a:gd name="connsiteX7" fmla="*/ 0 w 1515037"/>
              <a:gd name="connsiteY7" fmla="*/ 3299013 h 6858000"/>
              <a:gd name="connsiteX8" fmla="*/ 71719 w 1515037"/>
              <a:gd name="connsiteY8" fmla="*/ 3227294 h 6858000"/>
              <a:gd name="connsiteX9" fmla="*/ 206190 w 1515037"/>
              <a:gd name="connsiteY9" fmla="*/ 322729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15037" h="6858000">
                <a:moveTo>
                  <a:pt x="206190" y="0"/>
                </a:moveTo>
                <a:lnTo>
                  <a:pt x="1515037" y="0"/>
                </a:lnTo>
                <a:lnTo>
                  <a:pt x="1515037" y="6858000"/>
                </a:lnTo>
                <a:lnTo>
                  <a:pt x="206190" y="6858000"/>
                </a:lnTo>
                <a:lnTo>
                  <a:pt x="206190" y="3675529"/>
                </a:lnTo>
                <a:lnTo>
                  <a:pt x="71719" y="3675529"/>
                </a:lnTo>
                <a:cubicBezTo>
                  <a:pt x="32110" y="3675529"/>
                  <a:pt x="0" y="3643419"/>
                  <a:pt x="0" y="3603810"/>
                </a:cubicBezTo>
                <a:lnTo>
                  <a:pt x="0" y="3299013"/>
                </a:lnTo>
                <a:cubicBezTo>
                  <a:pt x="0" y="3259404"/>
                  <a:pt x="32110" y="3227294"/>
                  <a:pt x="71719" y="3227294"/>
                </a:cubicBezTo>
                <a:lnTo>
                  <a:pt x="206190" y="3227294"/>
                </a:lnTo>
                <a:close/>
              </a:path>
            </a:pathLst>
          </a:custGeom>
          <a:solidFill>
            <a:srgbClr val="1D35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MX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B2497360-2E0F-2EEE-7C18-DD0A84E969F1}"/>
              </a:ext>
            </a:extLst>
          </p:cNvPr>
          <p:cNvSpPr txBox="1"/>
          <p:nvPr/>
        </p:nvSpPr>
        <p:spPr>
          <a:xfrm>
            <a:off x="95250" y="171450"/>
            <a:ext cx="108147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3600" b="1" dirty="0">
                <a:solidFill>
                  <a:srgbClr val="F1FAEE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Análisis de Propiedades del Grafo</a:t>
            </a:r>
            <a:endParaRPr lang="es-MX" sz="3600" b="1" dirty="0">
              <a:solidFill>
                <a:srgbClr val="F1FAEE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198B7AD0-CB1A-27D6-3DCB-FFA24769810A}"/>
              </a:ext>
            </a:extLst>
          </p:cNvPr>
          <p:cNvSpPr/>
          <p:nvPr/>
        </p:nvSpPr>
        <p:spPr>
          <a:xfrm>
            <a:off x="233265" y="1315616"/>
            <a:ext cx="5225142" cy="5007039"/>
          </a:xfrm>
          <a:prstGeom prst="roundRect">
            <a:avLst>
              <a:gd name="adj" fmla="val 5059"/>
            </a:avLst>
          </a:prstGeom>
          <a:blipFill dpi="0" rotWithShape="1">
            <a:blip r:embed="rId3"/>
            <a:srcRect/>
            <a:stretch>
              <a:fillRect l="-7780" t="-12567" r="-4133" b="4"/>
            </a:stretch>
          </a:blip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7347797B-8C03-387B-8C0A-151548A8981B}"/>
              </a:ext>
            </a:extLst>
          </p:cNvPr>
          <p:cNvSpPr/>
          <p:nvPr/>
        </p:nvSpPr>
        <p:spPr>
          <a:xfrm>
            <a:off x="5812362" y="1316198"/>
            <a:ext cx="4994743" cy="1074577"/>
          </a:xfrm>
          <a:prstGeom prst="roundRect">
            <a:avLst>
              <a:gd name="adj" fmla="val 9434"/>
            </a:avLst>
          </a:prstGeom>
          <a:solidFill>
            <a:srgbClr val="F1FA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ES" sz="1400" dirty="0">
                <a:solidFill>
                  <a:srgbClr val="1D3557"/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GRADO</a:t>
            </a:r>
          </a:p>
          <a:p>
            <a:pPr algn="just"/>
            <a:endParaRPr lang="es-ES" sz="1400" dirty="0">
              <a:solidFill>
                <a:srgbClr val="1D3557"/>
              </a:solidFill>
              <a:latin typeface="Cascadia Code SemiBold" panose="020B0609020000020004" pitchFamily="49" charset="0"/>
              <a:cs typeface="Cascadia Code SemiBold" panose="020B0609020000020004" pitchFamily="49" charset="0"/>
            </a:endParaRPr>
          </a:p>
          <a:p>
            <a:pPr algn="just"/>
            <a:r>
              <a:rPr lang="es-ES" sz="1400" dirty="0">
                <a:solidFill>
                  <a:srgbClr val="1D3557"/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Indica la participación en la circulación del balón por zona compartida.</a:t>
            </a:r>
          </a:p>
        </p:txBody>
      </p:sp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id="{09E77986-B737-A05A-3259-B663E1AD3172}"/>
              </a:ext>
            </a:extLst>
          </p:cNvPr>
          <p:cNvSpPr/>
          <p:nvPr/>
        </p:nvSpPr>
        <p:spPr>
          <a:xfrm>
            <a:off x="5810048" y="2864068"/>
            <a:ext cx="4994743" cy="1375515"/>
          </a:xfrm>
          <a:prstGeom prst="roundRect">
            <a:avLst>
              <a:gd name="adj" fmla="val 9434"/>
            </a:avLst>
          </a:prstGeom>
          <a:solidFill>
            <a:srgbClr val="F1FA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ES" sz="1400" dirty="0">
                <a:solidFill>
                  <a:srgbClr val="1D3557"/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DENSIDAD</a:t>
            </a:r>
          </a:p>
          <a:p>
            <a:pPr algn="just"/>
            <a:endParaRPr lang="es-ES" sz="1400" dirty="0">
              <a:solidFill>
                <a:srgbClr val="1D3557"/>
              </a:solidFill>
              <a:latin typeface="Cascadia Code SemiBold" panose="020B0609020000020004" pitchFamily="49" charset="0"/>
              <a:cs typeface="Cascadia Code SemiBold" panose="020B0609020000020004" pitchFamily="49" charset="0"/>
            </a:endParaRPr>
          </a:p>
          <a:p>
            <a:pPr algn="just"/>
            <a:r>
              <a:rPr lang="es-ES" sz="1400" dirty="0">
                <a:solidFill>
                  <a:srgbClr val="1D3557"/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Medida en 0.7941 para el FC Barcelona, clasifica al equipo como una escuadra de posesión intensiva.</a:t>
            </a:r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7D06A067-7BA6-990A-2256-779EE426AE20}"/>
              </a:ext>
            </a:extLst>
          </p:cNvPr>
          <p:cNvSpPr/>
          <p:nvPr/>
        </p:nvSpPr>
        <p:spPr>
          <a:xfrm>
            <a:off x="5810049" y="4712877"/>
            <a:ext cx="4994743" cy="1609778"/>
          </a:xfrm>
          <a:prstGeom prst="roundRect">
            <a:avLst>
              <a:gd name="adj" fmla="val 9434"/>
            </a:avLst>
          </a:prstGeom>
          <a:solidFill>
            <a:srgbClr val="F1FA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ES" sz="1400" dirty="0">
                <a:solidFill>
                  <a:srgbClr val="1D3557"/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CENTRALIDAD</a:t>
            </a:r>
          </a:p>
          <a:p>
            <a:pPr algn="just"/>
            <a:endParaRPr lang="es-ES" sz="1400" dirty="0">
              <a:solidFill>
                <a:srgbClr val="1D3557"/>
              </a:solidFill>
              <a:latin typeface="Cascadia Code SemiBold" panose="020B0609020000020004" pitchFamily="49" charset="0"/>
              <a:cs typeface="Cascadia Code SemiBold" panose="020B0609020000020004" pitchFamily="49" charset="0"/>
            </a:endParaRPr>
          </a:p>
          <a:p>
            <a:pPr algn="just"/>
            <a:r>
              <a:rPr lang="es-ES" sz="1400" dirty="0">
                <a:solidFill>
                  <a:srgbClr val="1D3557"/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Destaca a los jugadores clave en la distribución del juego. </a:t>
            </a:r>
            <a:r>
              <a:rPr lang="es-ES" sz="1400" dirty="0" err="1">
                <a:solidFill>
                  <a:srgbClr val="1D3557"/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Frenkie</a:t>
            </a:r>
            <a:r>
              <a:rPr lang="es-ES" sz="1400" dirty="0">
                <a:solidFill>
                  <a:srgbClr val="1D3557"/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 de Jong, con la mayor centralidad (7.5), se identifica como el principal distribuidor del balón.</a:t>
            </a:r>
          </a:p>
        </p:txBody>
      </p:sp>
    </p:spTree>
    <p:extLst>
      <p:ext uri="{BB962C8B-B14F-4D97-AF65-F5344CB8AC3E}">
        <p14:creationId xmlns:p14="http://schemas.microsoft.com/office/powerpoint/2010/main" val="39282265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rma libre: forma 11">
            <a:extLst>
              <a:ext uri="{FF2B5EF4-FFF2-40B4-BE49-F238E27FC236}">
                <a16:creationId xmlns:a16="http://schemas.microsoft.com/office/drawing/2014/main" id="{3D13DD48-1C9B-9148-965C-E01216A86803}"/>
              </a:ext>
            </a:extLst>
          </p:cNvPr>
          <p:cNvSpPr/>
          <p:nvPr/>
        </p:nvSpPr>
        <p:spPr>
          <a:xfrm>
            <a:off x="-1937983" y="-8967"/>
            <a:ext cx="14129983" cy="6915098"/>
          </a:xfrm>
          <a:custGeom>
            <a:avLst/>
            <a:gdLst>
              <a:gd name="connsiteX0" fmla="*/ 206190 w 1515037"/>
              <a:gd name="connsiteY0" fmla="*/ 0 h 6858000"/>
              <a:gd name="connsiteX1" fmla="*/ 1515037 w 1515037"/>
              <a:gd name="connsiteY1" fmla="*/ 0 h 6858000"/>
              <a:gd name="connsiteX2" fmla="*/ 1515037 w 1515037"/>
              <a:gd name="connsiteY2" fmla="*/ 6858000 h 6858000"/>
              <a:gd name="connsiteX3" fmla="*/ 206190 w 1515037"/>
              <a:gd name="connsiteY3" fmla="*/ 6858000 h 6858000"/>
              <a:gd name="connsiteX4" fmla="*/ 206190 w 1515037"/>
              <a:gd name="connsiteY4" fmla="*/ 3675529 h 6858000"/>
              <a:gd name="connsiteX5" fmla="*/ 71719 w 1515037"/>
              <a:gd name="connsiteY5" fmla="*/ 3675529 h 6858000"/>
              <a:gd name="connsiteX6" fmla="*/ 0 w 1515037"/>
              <a:gd name="connsiteY6" fmla="*/ 3603810 h 6858000"/>
              <a:gd name="connsiteX7" fmla="*/ 0 w 1515037"/>
              <a:gd name="connsiteY7" fmla="*/ 3299013 h 6858000"/>
              <a:gd name="connsiteX8" fmla="*/ 71719 w 1515037"/>
              <a:gd name="connsiteY8" fmla="*/ 3227294 h 6858000"/>
              <a:gd name="connsiteX9" fmla="*/ 206190 w 1515037"/>
              <a:gd name="connsiteY9" fmla="*/ 322729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15037" h="6858000">
                <a:moveTo>
                  <a:pt x="206190" y="0"/>
                </a:moveTo>
                <a:lnTo>
                  <a:pt x="1515037" y="0"/>
                </a:lnTo>
                <a:lnTo>
                  <a:pt x="1515037" y="6858000"/>
                </a:lnTo>
                <a:lnTo>
                  <a:pt x="206190" y="6858000"/>
                </a:lnTo>
                <a:lnTo>
                  <a:pt x="206190" y="3675529"/>
                </a:lnTo>
                <a:lnTo>
                  <a:pt x="71719" y="3675529"/>
                </a:lnTo>
                <a:cubicBezTo>
                  <a:pt x="32110" y="3675529"/>
                  <a:pt x="0" y="3643419"/>
                  <a:pt x="0" y="3603810"/>
                </a:cubicBezTo>
                <a:lnTo>
                  <a:pt x="0" y="3299013"/>
                </a:lnTo>
                <a:cubicBezTo>
                  <a:pt x="0" y="3259404"/>
                  <a:pt x="32110" y="3227294"/>
                  <a:pt x="71719" y="3227294"/>
                </a:cubicBezTo>
                <a:lnTo>
                  <a:pt x="206190" y="3227294"/>
                </a:lnTo>
                <a:close/>
              </a:path>
            </a:pathLst>
          </a:custGeom>
          <a:solidFill>
            <a:srgbClr val="EC9A9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MX"/>
          </a:p>
        </p:txBody>
      </p:sp>
      <p:sp>
        <p:nvSpPr>
          <p:cNvPr id="13" name="Forma libre: forma 12">
            <a:extLst>
              <a:ext uri="{FF2B5EF4-FFF2-40B4-BE49-F238E27FC236}">
                <a16:creationId xmlns:a16="http://schemas.microsoft.com/office/drawing/2014/main" id="{F1152AB6-6F0C-C32F-289F-EDBBC14C50BC}"/>
              </a:ext>
            </a:extLst>
          </p:cNvPr>
          <p:cNvSpPr/>
          <p:nvPr/>
        </p:nvSpPr>
        <p:spPr>
          <a:xfrm>
            <a:off x="-1971674" y="-8967"/>
            <a:ext cx="14280220" cy="6915098"/>
          </a:xfrm>
          <a:custGeom>
            <a:avLst/>
            <a:gdLst>
              <a:gd name="connsiteX0" fmla="*/ 206190 w 1515037"/>
              <a:gd name="connsiteY0" fmla="*/ 0 h 6858000"/>
              <a:gd name="connsiteX1" fmla="*/ 1515037 w 1515037"/>
              <a:gd name="connsiteY1" fmla="*/ 0 h 6858000"/>
              <a:gd name="connsiteX2" fmla="*/ 1515037 w 1515037"/>
              <a:gd name="connsiteY2" fmla="*/ 6858000 h 6858000"/>
              <a:gd name="connsiteX3" fmla="*/ 206190 w 1515037"/>
              <a:gd name="connsiteY3" fmla="*/ 6858000 h 6858000"/>
              <a:gd name="connsiteX4" fmla="*/ 206190 w 1515037"/>
              <a:gd name="connsiteY4" fmla="*/ 3675529 h 6858000"/>
              <a:gd name="connsiteX5" fmla="*/ 71719 w 1515037"/>
              <a:gd name="connsiteY5" fmla="*/ 3675529 h 6858000"/>
              <a:gd name="connsiteX6" fmla="*/ 0 w 1515037"/>
              <a:gd name="connsiteY6" fmla="*/ 3603810 h 6858000"/>
              <a:gd name="connsiteX7" fmla="*/ 0 w 1515037"/>
              <a:gd name="connsiteY7" fmla="*/ 3299013 h 6858000"/>
              <a:gd name="connsiteX8" fmla="*/ 71719 w 1515037"/>
              <a:gd name="connsiteY8" fmla="*/ 3227294 h 6858000"/>
              <a:gd name="connsiteX9" fmla="*/ 206190 w 1515037"/>
              <a:gd name="connsiteY9" fmla="*/ 322729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15037" h="6858000">
                <a:moveTo>
                  <a:pt x="206190" y="0"/>
                </a:moveTo>
                <a:lnTo>
                  <a:pt x="1515037" y="0"/>
                </a:lnTo>
                <a:lnTo>
                  <a:pt x="1515037" y="6858000"/>
                </a:lnTo>
                <a:lnTo>
                  <a:pt x="206190" y="6858000"/>
                </a:lnTo>
                <a:lnTo>
                  <a:pt x="206190" y="3675529"/>
                </a:lnTo>
                <a:lnTo>
                  <a:pt x="71719" y="3675529"/>
                </a:lnTo>
                <a:cubicBezTo>
                  <a:pt x="32110" y="3675529"/>
                  <a:pt x="0" y="3643419"/>
                  <a:pt x="0" y="3603810"/>
                </a:cubicBezTo>
                <a:lnTo>
                  <a:pt x="0" y="3299013"/>
                </a:lnTo>
                <a:cubicBezTo>
                  <a:pt x="0" y="3259404"/>
                  <a:pt x="32110" y="3227294"/>
                  <a:pt x="71719" y="3227294"/>
                </a:cubicBezTo>
                <a:lnTo>
                  <a:pt x="206190" y="3227294"/>
                </a:lnTo>
                <a:close/>
              </a:path>
            </a:pathLst>
          </a:custGeom>
          <a:solidFill>
            <a:srgbClr val="F1FA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MX"/>
          </a:p>
        </p:txBody>
      </p:sp>
      <p:sp>
        <p:nvSpPr>
          <p:cNvPr id="14" name="Forma libre: forma 13">
            <a:extLst>
              <a:ext uri="{FF2B5EF4-FFF2-40B4-BE49-F238E27FC236}">
                <a16:creationId xmlns:a16="http://schemas.microsoft.com/office/drawing/2014/main" id="{5F969BF3-1B09-8466-EC4E-7F5F955747BB}"/>
              </a:ext>
            </a:extLst>
          </p:cNvPr>
          <p:cNvSpPr/>
          <p:nvPr/>
        </p:nvSpPr>
        <p:spPr>
          <a:xfrm>
            <a:off x="-2011119" y="0"/>
            <a:ext cx="14530873" cy="6915098"/>
          </a:xfrm>
          <a:custGeom>
            <a:avLst/>
            <a:gdLst>
              <a:gd name="connsiteX0" fmla="*/ 206190 w 1515037"/>
              <a:gd name="connsiteY0" fmla="*/ 0 h 6858000"/>
              <a:gd name="connsiteX1" fmla="*/ 1515037 w 1515037"/>
              <a:gd name="connsiteY1" fmla="*/ 0 h 6858000"/>
              <a:gd name="connsiteX2" fmla="*/ 1515037 w 1515037"/>
              <a:gd name="connsiteY2" fmla="*/ 6858000 h 6858000"/>
              <a:gd name="connsiteX3" fmla="*/ 206190 w 1515037"/>
              <a:gd name="connsiteY3" fmla="*/ 6858000 h 6858000"/>
              <a:gd name="connsiteX4" fmla="*/ 206190 w 1515037"/>
              <a:gd name="connsiteY4" fmla="*/ 3675529 h 6858000"/>
              <a:gd name="connsiteX5" fmla="*/ 71719 w 1515037"/>
              <a:gd name="connsiteY5" fmla="*/ 3675529 h 6858000"/>
              <a:gd name="connsiteX6" fmla="*/ 0 w 1515037"/>
              <a:gd name="connsiteY6" fmla="*/ 3603810 h 6858000"/>
              <a:gd name="connsiteX7" fmla="*/ 0 w 1515037"/>
              <a:gd name="connsiteY7" fmla="*/ 3299013 h 6858000"/>
              <a:gd name="connsiteX8" fmla="*/ 71719 w 1515037"/>
              <a:gd name="connsiteY8" fmla="*/ 3227294 h 6858000"/>
              <a:gd name="connsiteX9" fmla="*/ 206190 w 1515037"/>
              <a:gd name="connsiteY9" fmla="*/ 322729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15037" h="6858000">
                <a:moveTo>
                  <a:pt x="206190" y="0"/>
                </a:moveTo>
                <a:lnTo>
                  <a:pt x="1515037" y="0"/>
                </a:lnTo>
                <a:lnTo>
                  <a:pt x="1515037" y="6858000"/>
                </a:lnTo>
                <a:lnTo>
                  <a:pt x="206190" y="6858000"/>
                </a:lnTo>
                <a:lnTo>
                  <a:pt x="206190" y="3675529"/>
                </a:lnTo>
                <a:lnTo>
                  <a:pt x="71719" y="3675529"/>
                </a:lnTo>
                <a:cubicBezTo>
                  <a:pt x="32110" y="3675529"/>
                  <a:pt x="0" y="3643419"/>
                  <a:pt x="0" y="3603810"/>
                </a:cubicBezTo>
                <a:lnTo>
                  <a:pt x="0" y="3299013"/>
                </a:lnTo>
                <a:cubicBezTo>
                  <a:pt x="0" y="3259404"/>
                  <a:pt x="32110" y="3227294"/>
                  <a:pt x="71719" y="3227294"/>
                </a:cubicBezTo>
                <a:lnTo>
                  <a:pt x="206190" y="3227294"/>
                </a:lnTo>
                <a:close/>
              </a:path>
            </a:pathLst>
          </a:custGeom>
          <a:solidFill>
            <a:srgbClr val="A8DAD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MX"/>
          </a:p>
        </p:txBody>
      </p:sp>
      <p:sp>
        <p:nvSpPr>
          <p:cNvPr id="15" name="Forma libre: forma 14">
            <a:extLst>
              <a:ext uri="{FF2B5EF4-FFF2-40B4-BE49-F238E27FC236}">
                <a16:creationId xmlns:a16="http://schemas.microsoft.com/office/drawing/2014/main" id="{12218533-709C-7C33-7613-C17D12C35410}"/>
              </a:ext>
            </a:extLst>
          </p:cNvPr>
          <p:cNvSpPr/>
          <p:nvPr/>
        </p:nvSpPr>
        <p:spPr>
          <a:xfrm>
            <a:off x="-2043953" y="-8972"/>
            <a:ext cx="14594541" cy="6915098"/>
          </a:xfrm>
          <a:custGeom>
            <a:avLst/>
            <a:gdLst>
              <a:gd name="connsiteX0" fmla="*/ 206190 w 1515037"/>
              <a:gd name="connsiteY0" fmla="*/ 0 h 6858000"/>
              <a:gd name="connsiteX1" fmla="*/ 1515037 w 1515037"/>
              <a:gd name="connsiteY1" fmla="*/ 0 h 6858000"/>
              <a:gd name="connsiteX2" fmla="*/ 1515037 w 1515037"/>
              <a:gd name="connsiteY2" fmla="*/ 6858000 h 6858000"/>
              <a:gd name="connsiteX3" fmla="*/ 206190 w 1515037"/>
              <a:gd name="connsiteY3" fmla="*/ 6858000 h 6858000"/>
              <a:gd name="connsiteX4" fmla="*/ 206190 w 1515037"/>
              <a:gd name="connsiteY4" fmla="*/ 3675529 h 6858000"/>
              <a:gd name="connsiteX5" fmla="*/ 71719 w 1515037"/>
              <a:gd name="connsiteY5" fmla="*/ 3675529 h 6858000"/>
              <a:gd name="connsiteX6" fmla="*/ 0 w 1515037"/>
              <a:gd name="connsiteY6" fmla="*/ 3603810 h 6858000"/>
              <a:gd name="connsiteX7" fmla="*/ 0 w 1515037"/>
              <a:gd name="connsiteY7" fmla="*/ 3299013 h 6858000"/>
              <a:gd name="connsiteX8" fmla="*/ 71719 w 1515037"/>
              <a:gd name="connsiteY8" fmla="*/ 3227294 h 6858000"/>
              <a:gd name="connsiteX9" fmla="*/ 206190 w 1515037"/>
              <a:gd name="connsiteY9" fmla="*/ 322729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15037" h="6858000">
                <a:moveTo>
                  <a:pt x="206190" y="0"/>
                </a:moveTo>
                <a:lnTo>
                  <a:pt x="1515037" y="0"/>
                </a:lnTo>
                <a:lnTo>
                  <a:pt x="1515037" y="6858000"/>
                </a:lnTo>
                <a:lnTo>
                  <a:pt x="206190" y="6858000"/>
                </a:lnTo>
                <a:lnTo>
                  <a:pt x="206190" y="3675529"/>
                </a:lnTo>
                <a:lnTo>
                  <a:pt x="71719" y="3675529"/>
                </a:lnTo>
                <a:cubicBezTo>
                  <a:pt x="32110" y="3675529"/>
                  <a:pt x="0" y="3643419"/>
                  <a:pt x="0" y="3603810"/>
                </a:cubicBezTo>
                <a:lnTo>
                  <a:pt x="0" y="3299013"/>
                </a:lnTo>
                <a:cubicBezTo>
                  <a:pt x="0" y="3259404"/>
                  <a:pt x="32110" y="3227294"/>
                  <a:pt x="71719" y="3227294"/>
                </a:cubicBezTo>
                <a:lnTo>
                  <a:pt x="206190" y="3227294"/>
                </a:lnTo>
                <a:close/>
              </a:path>
            </a:pathLst>
          </a:custGeom>
          <a:solidFill>
            <a:srgbClr val="457B9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MX"/>
          </a:p>
        </p:txBody>
      </p:sp>
      <p:sp>
        <p:nvSpPr>
          <p:cNvPr id="16" name="Forma libre: forma 15">
            <a:extLst>
              <a:ext uri="{FF2B5EF4-FFF2-40B4-BE49-F238E27FC236}">
                <a16:creationId xmlns:a16="http://schemas.microsoft.com/office/drawing/2014/main" id="{364C8C60-28BE-6DB8-A443-289C3E829B5A}"/>
              </a:ext>
            </a:extLst>
          </p:cNvPr>
          <p:cNvSpPr/>
          <p:nvPr/>
        </p:nvSpPr>
        <p:spPr>
          <a:xfrm>
            <a:off x="-2211354" y="-8972"/>
            <a:ext cx="14887452" cy="6915098"/>
          </a:xfrm>
          <a:custGeom>
            <a:avLst/>
            <a:gdLst>
              <a:gd name="connsiteX0" fmla="*/ 206190 w 1515037"/>
              <a:gd name="connsiteY0" fmla="*/ 0 h 6858000"/>
              <a:gd name="connsiteX1" fmla="*/ 1515037 w 1515037"/>
              <a:gd name="connsiteY1" fmla="*/ 0 h 6858000"/>
              <a:gd name="connsiteX2" fmla="*/ 1515037 w 1515037"/>
              <a:gd name="connsiteY2" fmla="*/ 6858000 h 6858000"/>
              <a:gd name="connsiteX3" fmla="*/ 206190 w 1515037"/>
              <a:gd name="connsiteY3" fmla="*/ 6858000 h 6858000"/>
              <a:gd name="connsiteX4" fmla="*/ 206190 w 1515037"/>
              <a:gd name="connsiteY4" fmla="*/ 3675529 h 6858000"/>
              <a:gd name="connsiteX5" fmla="*/ 71719 w 1515037"/>
              <a:gd name="connsiteY5" fmla="*/ 3675529 h 6858000"/>
              <a:gd name="connsiteX6" fmla="*/ 0 w 1515037"/>
              <a:gd name="connsiteY6" fmla="*/ 3603810 h 6858000"/>
              <a:gd name="connsiteX7" fmla="*/ 0 w 1515037"/>
              <a:gd name="connsiteY7" fmla="*/ 3299013 h 6858000"/>
              <a:gd name="connsiteX8" fmla="*/ 71719 w 1515037"/>
              <a:gd name="connsiteY8" fmla="*/ 3227294 h 6858000"/>
              <a:gd name="connsiteX9" fmla="*/ 206190 w 1515037"/>
              <a:gd name="connsiteY9" fmla="*/ 322729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15037" h="6858000">
                <a:moveTo>
                  <a:pt x="206190" y="0"/>
                </a:moveTo>
                <a:lnTo>
                  <a:pt x="1515037" y="0"/>
                </a:lnTo>
                <a:lnTo>
                  <a:pt x="1515037" y="6858000"/>
                </a:lnTo>
                <a:lnTo>
                  <a:pt x="206190" y="6858000"/>
                </a:lnTo>
                <a:lnTo>
                  <a:pt x="206190" y="3675529"/>
                </a:lnTo>
                <a:lnTo>
                  <a:pt x="71719" y="3675529"/>
                </a:lnTo>
                <a:cubicBezTo>
                  <a:pt x="32110" y="3675529"/>
                  <a:pt x="0" y="3643419"/>
                  <a:pt x="0" y="3603810"/>
                </a:cubicBezTo>
                <a:lnTo>
                  <a:pt x="0" y="3299013"/>
                </a:lnTo>
                <a:cubicBezTo>
                  <a:pt x="0" y="3259404"/>
                  <a:pt x="32110" y="3227294"/>
                  <a:pt x="71719" y="3227294"/>
                </a:cubicBezTo>
                <a:lnTo>
                  <a:pt x="206190" y="3227294"/>
                </a:lnTo>
                <a:close/>
              </a:path>
            </a:pathLst>
          </a:custGeom>
          <a:solidFill>
            <a:srgbClr val="1D35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MX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B2497360-2E0F-2EEE-7C18-DD0A84E969F1}"/>
              </a:ext>
            </a:extLst>
          </p:cNvPr>
          <p:cNvSpPr txBox="1"/>
          <p:nvPr/>
        </p:nvSpPr>
        <p:spPr>
          <a:xfrm>
            <a:off x="152405" y="164206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3600" b="1" dirty="0">
                <a:solidFill>
                  <a:srgbClr val="F1FAEE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Y se puede analizar mucho más…</a:t>
            </a:r>
            <a:endParaRPr lang="es-MX" sz="3600" b="1" dirty="0">
              <a:solidFill>
                <a:srgbClr val="F1FAEE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3ACCD762-72DC-9E01-C1D5-34656B2D8BA8}"/>
              </a:ext>
            </a:extLst>
          </p:cNvPr>
          <p:cNvSpPr/>
          <p:nvPr/>
        </p:nvSpPr>
        <p:spPr>
          <a:xfrm>
            <a:off x="429930" y="1289112"/>
            <a:ext cx="5225142" cy="5007039"/>
          </a:xfrm>
          <a:prstGeom prst="roundRect">
            <a:avLst>
              <a:gd name="adj" fmla="val 5059"/>
            </a:avLst>
          </a:prstGeom>
          <a:blipFill dpi="0" rotWithShape="1">
            <a:blip r:embed="rId3"/>
            <a:srcRect/>
            <a:stretch>
              <a:fillRect l="-507" r="1" b="2"/>
            </a:stretch>
          </a:blipFill>
          <a:ln w="38100">
            <a:solidFill>
              <a:srgbClr val="EC9A9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09858EFE-2E37-753D-DBBE-3F7D0FADBBF4}"/>
              </a:ext>
            </a:extLst>
          </p:cNvPr>
          <p:cNvSpPr/>
          <p:nvPr/>
        </p:nvSpPr>
        <p:spPr>
          <a:xfrm>
            <a:off x="5935380" y="1289113"/>
            <a:ext cx="2637120" cy="2406588"/>
          </a:xfrm>
          <a:prstGeom prst="roundRect">
            <a:avLst>
              <a:gd name="adj" fmla="val 5059"/>
            </a:avLst>
          </a:prstGeom>
          <a:blipFill dpi="0" rotWithShape="1">
            <a:blip r:embed="rId4"/>
            <a:srcRect/>
            <a:stretch>
              <a:fillRect l="-507" r="1" b="2"/>
            </a:stretch>
          </a:blipFill>
          <a:ln w="38100">
            <a:solidFill>
              <a:srgbClr val="EC9A9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0F4B614C-5990-1976-CAF3-22B5ED34BAC0}"/>
              </a:ext>
            </a:extLst>
          </p:cNvPr>
          <p:cNvSpPr/>
          <p:nvPr/>
        </p:nvSpPr>
        <p:spPr>
          <a:xfrm>
            <a:off x="9063690" y="1289112"/>
            <a:ext cx="2637120" cy="2406588"/>
          </a:xfrm>
          <a:prstGeom prst="roundRect">
            <a:avLst>
              <a:gd name="adj" fmla="val 5059"/>
            </a:avLst>
          </a:prstGeom>
          <a:blipFill dpi="0" rotWithShape="1">
            <a:blip r:embed="rId5"/>
            <a:srcRect/>
            <a:stretch>
              <a:fillRect l="-507" r="1" b="2"/>
            </a:stretch>
          </a:blipFill>
          <a:ln w="38100">
            <a:solidFill>
              <a:srgbClr val="EC9A9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98EA43EE-1637-BD88-2FE0-BC09E32293A3}"/>
              </a:ext>
            </a:extLst>
          </p:cNvPr>
          <p:cNvSpPr/>
          <p:nvPr/>
        </p:nvSpPr>
        <p:spPr>
          <a:xfrm>
            <a:off x="7604976" y="3984688"/>
            <a:ext cx="2637120" cy="2406588"/>
          </a:xfrm>
          <a:prstGeom prst="roundRect">
            <a:avLst>
              <a:gd name="adj" fmla="val 5059"/>
            </a:avLst>
          </a:prstGeom>
          <a:blipFill dpi="0" rotWithShape="1">
            <a:blip r:embed="rId6"/>
            <a:srcRect/>
            <a:stretch>
              <a:fillRect l="-507" r="1" b="2"/>
            </a:stretch>
          </a:blipFill>
          <a:ln w="38100">
            <a:solidFill>
              <a:srgbClr val="EC9A9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3955520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E9DCE45F-F125-FCD4-5CA4-0B89B28FF0C5}"/>
              </a:ext>
            </a:extLst>
          </p:cNvPr>
          <p:cNvSpPr txBox="1"/>
          <p:nvPr/>
        </p:nvSpPr>
        <p:spPr>
          <a:xfrm>
            <a:off x="8332804" y="4678327"/>
            <a:ext cx="42607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b="1" dirty="0">
                <a:latin typeface="Cascadia Code" panose="020B0609020000020004" pitchFamily="49" charset="0"/>
                <a:cs typeface="Cascadia Code" panose="020B0609020000020004" pitchFamily="49" charset="0"/>
              </a:rPr>
              <a:t>Gracias a todos por estar aquí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E0FD38C9-3A2A-74F4-ED2E-AA116FD665EF}"/>
              </a:ext>
            </a:extLst>
          </p:cNvPr>
          <p:cNvSpPr txBox="1"/>
          <p:nvPr/>
        </p:nvSpPr>
        <p:spPr>
          <a:xfrm>
            <a:off x="8332804" y="5482743"/>
            <a:ext cx="29277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>
                <a:latin typeface="Cascadia Code" panose="020B0609020000020004" pitchFamily="49" charset="0"/>
                <a:cs typeface="Cascadia Code" panose="020B0609020000020004" pitchFamily="49" charset="0"/>
              </a:rPr>
              <a:t>Sebastián Serra Peña</a:t>
            </a:r>
          </a:p>
        </p:txBody>
      </p:sp>
      <p:pic>
        <p:nvPicPr>
          <p:cNvPr id="23" name="Gráfico 22" descr="Televisión">
            <a:extLst>
              <a:ext uri="{FF2B5EF4-FFF2-40B4-BE49-F238E27FC236}">
                <a16:creationId xmlns:a16="http://schemas.microsoft.com/office/drawing/2014/main" id="{4A248409-7BA0-89CC-43D6-9E7999CF7D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1692" y="0"/>
            <a:ext cx="7691112" cy="7691112"/>
          </a:xfrm>
          <a:prstGeom prst="rect">
            <a:avLst/>
          </a:prstGeom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47CF746E-010D-3BB6-B9CA-2BE066C206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183" y="1265274"/>
            <a:ext cx="7171129" cy="4369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62251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rma libre: forma 11">
            <a:extLst>
              <a:ext uri="{FF2B5EF4-FFF2-40B4-BE49-F238E27FC236}">
                <a16:creationId xmlns:a16="http://schemas.microsoft.com/office/drawing/2014/main" id="{3D13DD48-1C9B-9148-965C-E01216A86803}"/>
              </a:ext>
            </a:extLst>
          </p:cNvPr>
          <p:cNvSpPr/>
          <p:nvPr/>
        </p:nvSpPr>
        <p:spPr>
          <a:xfrm>
            <a:off x="-1937983" y="-8967"/>
            <a:ext cx="14129983" cy="6915098"/>
          </a:xfrm>
          <a:custGeom>
            <a:avLst/>
            <a:gdLst>
              <a:gd name="connsiteX0" fmla="*/ 206190 w 1515037"/>
              <a:gd name="connsiteY0" fmla="*/ 0 h 6858000"/>
              <a:gd name="connsiteX1" fmla="*/ 1515037 w 1515037"/>
              <a:gd name="connsiteY1" fmla="*/ 0 h 6858000"/>
              <a:gd name="connsiteX2" fmla="*/ 1515037 w 1515037"/>
              <a:gd name="connsiteY2" fmla="*/ 6858000 h 6858000"/>
              <a:gd name="connsiteX3" fmla="*/ 206190 w 1515037"/>
              <a:gd name="connsiteY3" fmla="*/ 6858000 h 6858000"/>
              <a:gd name="connsiteX4" fmla="*/ 206190 w 1515037"/>
              <a:gd name="connsiteY4" fmla="*/ 3675529 h 6858000"/>
              <a:gd name="connsiteX5" fmla="*/ 71719 w 1515037"/>
              <a:gd name="connsiteY5" fmla="*/ 3675529 h 6858000"/>
              <a:gd name="connsiteX6" fmla="*/ 0 w 1515037"/>
              <a:gd name="connsiteY6" fmla="*/ 3603810 h 6858000"/>
              <a:gd name="connsiteX7" fmla="*/ 0 w 1515037"/>
              <a:gd name="connsiteY7" fmla="*/ 3299013 h 6858000"/>
              <a:gd name="connsiteX8" fmla="*/ 71719 w 1515037"/>
              <a:gd name="connsiteY8" fmla="*/ 3227294 h 6858000"/>
              <a:gd name="connsiteX9" fmla="*/ 206190 w 1515037"/>
              <a:gd name="connsiteY9" fmla="*/ 322729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15037" h="6858000">
                <a:moveTo>
                  <a:pt x="206190" y="0"/>
                </a:moveTo>
                <a:lnTo>
                  <a:pt x="1515037" y="0"/>
                </a:lnTo>
                <a:lnTo>
                  <a:pt x="1515037" y="6858000"/>
                </a:lnTo>
                <a:lnTo>
                  <a:pt x="206190" y="6858000"/>
                </a:lnTo>
                <a:lnTo>
                  <a:pt x="206190" y="3675529"/>
                </a:lnTo>
                <a:lnTo>
                  <a:pt x="71719" y="3675529"/>
                </a:lnTo>
                <a:cubicBezTo>
                  <a:pt x="32110" y="3675529"/>
                  <a:pt x="0" y="3643419"/>
                  <a:pt x="0" y="3603810"/>
                </a:cubicBezTo>
                <a:lnTo>
                  <a:pt x="0" y="3299013"/>
                </a:lnTo>
                <a:cubicBezTo>
                  <a:pt x="0" y="3259404"/>
                  <a:pt x="32110" y="3227294"/>
                  <a:pt x="71719" y="3227294"/>
                </a:cubicBezTo>
                <a:lnTo>
                  <a:pt x="206190" y="3227294"/>
                </a:lnTo>
                <a:close/>
              </a:path>
            </a:pathLst>
          </a:custGeom>
          <a:solidFill>
            <a:srgbClr val="EC9A9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MX"/>
          </a:p>
        </p:txBody>
      </p:sp>
      <p:sp>
        <p:nvSpPr>
          <p:cNvPr id="13" name="Forma libre: forma 12">
            <a:extLst>
              <a:ext uri="{FF2B5EF4-FFF2-40B4-BE49-F238E27FC236}">
                <a16:creationId xmlns:a16="http://schemas.microsoft.com/office/drawing/2014/main" id="{F1152AB6-6F0C-C32F-289F-EDBBC14C50BC}"/>
              </a:ext>
            </a:extLst>
          </p:cNvPr>
          <p:cNvSpPr/>
          <p:nvPr/>
        </p:nvSpPr>
        <p:spPr>
          <a:xfrm>
            <a:off x="10793508" y="-8967"/>
            <a:ext cx="1515037" cy="6915098"/>
          </a:xfrm>
          <a:custGeom>
            <a:avLst/>
            <a:gdLst>
              <a:gd name="connsiteX0" fmla="*/ 206190 w 1515037"/>
              <a:gd name="connsiteY0" fmla="*/ 0 h 6858000"/>
              <a:gd name="connsiteX1" fmla="*/ 1515037 w 1515037"/>
              <a:gd name="connsiteY1" fmla="*/ 0 h 6858000"/>
              <a:gd name="connsiteX2" fmla="*/ 1515037 w 1515037"/>
              <a:gd name="connsiteY2" fmla="*/ 6858000 h 6858000"/>
              <a:gd name="connsiteX3" fmla="*/ 206190 w 1515037"/>
              <a:gd name="connsiteY3" fmla="*/ 6858000 h 6858000"/>
              <a:gd name="connsiteX4" fmla="*/ 206190 w 1515037"/>
              <a:gd name="connsiteY4" fmla="*/ 3675529 h 6858000"/>
              <a:gd name="connsiteX5" fmla="*/ 71719 w 1515037"/>
              <a:gd name="connsiteY5" fmla="*/ 3675529 h 6858000"/>
              <a:gd name="connsiteX6" fmla="*/ 0 w 1515037"/>
              <a:gd name="connsiteY6" fmla="*/ 3603810 h 6858000"/>
              <a:gd name="connsiteX7" fmla="*/ 0 w 1515037"/>
              <a:gd name="connsiteY7" fmla="*/ 3299013 h 6858000"/>
              <a:gd name="connsiteX8" fmla="*/ 71719 w 1515037"/>
              <a:gd name="connsiteY8" fmla="*/ 3227294 h 6858000"/>
              <a:gd name="connsiteX9" fmla="*/ 206190 w 1515037"/>
              <a:gd name="connsiteY9" fmla="*/ 322729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15037" h="6858000">
                <a:moveTo>
                  <a:pt x="206190" y="0"/>
                </a:moveTo>
                <a:lnTo>
                  <a:pt x="1515037" y="0"/>
                </a:lnTo>
                <a:lnTo>
                  <a:pt x="1515037" y="6858000"/>
                </a:lnTo>
                <a:lnTo>
                  <a:pt x="206190" y="6858000"/>
                </a:lnTo>
                <a:lnTo>
                  <a:pt x="206190" y="3675529"/>
                </a:lnTo>
                <a:lnTo>
                  <a:pt x="71719" y="3675529"/>
                </a:lnTo>
                <a:cubicBezTo>
                  <a:pt x="32110" y="3675529"/>
                  <a:pt x="0" y="3643419"/>
                  <a:pt x="0" y="3603810"/>
                </a:cubicBezTo>
                <a:lnTo>
                  <a:pt x="0" y="3299013"/>
                </a:lnTo>
                <a:cubicBezTo>
                  <a:pt x="0" y="3259404"/>
                  <a:pt x="32110" y="3227294"/>
                  <a:pt x="71719" y="3227294"/>
                </a:cubicBezTo>
                <a:lnTo>
                  <a:pt x="206190" y="3227294"/>
                </a:lnTo>
                <a:close/>
              </a:path>
            </a:pathLst>
          </a:custGeom>
          <a:solidFill>
            <a:srgbClr val="F1FA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MX"/>
          </a:p>
        </p:txBody>
      </p:sp>
      <p:sp>
        <p:nvSpPr>
          <p:cNvPr id="14" name="Forma libre: forma 13">
            <a:extLst>
              <a:ext uri="{FF2B5EF4-FFF2-40B4-BE49-F238E27FC236}">
                <a16:creationId xmlns:a16="http://schemas.microsoft.com/office/drawing/2014/main" id="{5F969BF3-1B09-8466-EC4E-7F5F955747BB}"/>
              </a:ext>
            </a:extLst>
          </p:cNvPr>
          <p:cNvSpPr/>
          <p:nvPr/>
        </p:nvSpPr>
        <p:spPr>
          <a:xfrm>
            <a:off x="10910048" y="-8972"/>
            <a:ext cx="1515037" cy="6915098"/>
          </a:xfrm>
          <a:custGeom>
            <a:avLst/>
            <a:gdLst>
              <a:gd name="connsiteX0" fmla="*/ 206190 w 1515037"/>
              <a:gd name="connsiteY0" fmla="*/ 0 h 6858000"/>
              <a:gd name="connsiteX1" fmla="*/ 1515037 w 1515037"/>
              <a:gd name="connsiteY1" fmla="*/ 0 h 6858000"/>
              <a:gd name="connsiteX2" fmla="*/ 1515037 w 1515037"/>
              <a:gd name="connsiteY2" fmla="*/ 6858000 h 6858000"/>
              <a:gd name="connsiteX3" fmla="*/ 206190 w 1515037"/>
              <a:gd name="connsiteY3" fmla="*/ 6858000 h 6858000"/>
              <a:gd name="connsiteX4" fmla="*/ 206190 w 1515037"/>
              <a:gd name="connsiteY4" fmla="*/ 3675529 h 6858000"/>
              <a:gd name="connsiteX5" fmla="*/ 71719 w 1515037"/>
              <a:gd name="connsiteY5" fmla="*/ 3675529 h 6858000"/>
              <a:gd name="connsiteX6" fmla="*/ 0 w 1515037"/>
              <a:gd name="connsiteY6" fmla="*/ 3603810 h 6858000"/>
              <a:gd name="connsiteX7" fmla="*/ 0 w 1515037"/>
              <a:gd name="connsiteY7" fmla="*/ 3299013 h 6858000"/>
              <a:gd name="connsiteX8" fmla="*/ 71719 w 1515037"/>
              <a:gd name="connsiteY8" fmla="*/ 3227294 h 6858000"/>
              <a:gd name="connsiteX9" fmla="*/ 206190 w 1515037"/>
              <a:gd name="connsiteY9" fmla="*/ 322729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15037" h="6858000">
                <a:moveTo>
                  <a:pt x="206190" y="0"/>
                </a:moveTo>
                <a:lnTo>
                  <a:pt x="1515037" y="0"/>
                </a:lnTo>
                <a:lnTo>
                  <a:pt x="1515037" y="6858000"/>
                </a:lnTo>
                <a:lnTo>
                  <a:pt x="206190" y="6858000"/>
                </a:lnTo>
                <a:lnTo>
                  <a:pt x="206190" y="3675529"/>
                </a:lnTo>
                <a:lnTo>
                  <a:pt x="71719" y="3675529"/>
                </a:lnTo>
                <a:cubicBezTo>
                  <a:pt x="32110" y="3675529"/>
                  <a:pt x="0" y="3643419"/>
                  <a:pt x="0" y="3603810"/>
                </a:cubicBezTo>
                <a:lnTo>
                  <a:pt x="0" y="3299013"/>
                </a:lnTo>
                <a:cubicBezTo>
                  <a:pt x="0" y="3259404"/>
                  <a:pt x="32110" y="3227294"/>
                  <a:pt x="71719" y="3227294"/>
                </a:cubicBezTo>
                <a:lnTo>
                  <a:pt x="206190" y="3227294"/>
                </a:lnTo>
                <a:close/>
              </a:path>
            </a:pathLst>
          </a:custGeom>
          <a:solidFill>
            <a:srgbClr val="A8DAD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MX"/>
          </a:p>
        </p:txBody>
      </p:sp>
      <p:sp>
        <p:nvSpPr>
          <p:cNvPr id="15" name="Forma libre: forma 14">
            <a:extLst>
              <a:ext uri="{FF2B5EF4-FFF2-40B4-BE49-F238E27FC236}">
                <a16:creationId xmlns:a16="http://schemas.microsoft.com/office/drawing/2014/main" id="{12218533-709C-7C33-7613-C17D12C35410}"/>
              </a:ext>
            </a:extLst>
          </p:cNvPr>
          <p:cNvSpPr/>
          <p:nvPr/>
        </p:nvSpPr>
        <p:spPr>
          <a:xfrm>
            <a:off x="11035551" y="-8972"/>
            <a:ext cx="1515037" cy="6915098"/>
          </a:xfrm>
          <a:custGeom>
            <a:avLst/>
            <a:gdLst>
              <a:gd name="connsiteX0" fmla="*/ 206190 w 1515037"/>
              <a:gd name="connsiteY0" fmla="*/ 0 h 6858000"/>
              <a:gd name="connsiteX1" fmla="*/ 1515037 w 1515037"/>
              <a:gd name="connsiteY1" fmla="*/ 0 h 6858000"/>
              <a:gd name="connsiteX2" fmla="*/ 1515037 w 1515037"/>
              <a:gd name="connsiteY2" fmla="*/ 6858000 h 6858000"/>
              <a:gd name="connsiteX3" fmla="*/ 206190 w 1515037"/>
              <a:gd name="connsiteY3" fmla="*/ 6858000 h 6858000"/>
              <a:gd name="connsiteX4" fmla="*/ 206190 w 1515037"/>
              <a:gd name="connsiteY4" fmla="*/ 3675529 h 6858000"/>
              <a:gd name="connsiteX5" fmla="*/ 71719 w 1515037"/>
              <a:gd name="connsiteY5" fmla="*/ 3675529 h 6858000"/>
              <a:gd name="connsiteX6" fmla="*/ 0 w 1515037"/>
              <a:gd name="connsiteY6" fmla="*/ 3603810 h 6858000"/>
              <a:gd name="connsiteX7" fmla="*/ 0 w 1515037"/>
              <a:gd name="connsiteY7" fmla="*/ 3299013 h 6858000"/>
              <a:gd name="connsiteX8" fmla="*/ 71719 w 1515037"/>
              <a:gd name="connsiteY8" fmla="*/ 3227294 h 6858000"/>
              <a:gd name="connsiteX9" fmla="*/ 206190 w 1515037"/>
              <a:gd name="connsiteY9" fmla="*/ 322729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15037" h="6858000">
                <a:moveTo>
                  <a:pt x="206190" y="0"/>
                </a:moveTo>
                <a:lnTo>
                  <a:pt x="1515037" y="0"/>
                </a:lnTo>
                <a:lnTo>
                  <a:pt x="1515037" y="6858000"/>
                </a:lnTo>
                <a:lnTo>
                  <a:pt x="206190" y="6858000"/>
                </a:lnTo>
                <a:lnTo>
                  <a:pt x="206190" y="3675529"/>
                </a:lnTo>
                <a:lnTo>
                  <a:pt x="71719" y="3675529"/>
                </a:lnTo>
                <a:cubicBezTo>
                  <a:pt x="32110" y="3675529"/>
                  <a:pt x="0" y="3643419"/>
                  <a:pt x="0" y="3603810"/>
                </a:cubicBezTo>
                <a:lnTo>
                  <a:pt x="0" y="3299013"/>
                </a:lnTo>
                <a:cubicBezTo>
                  <a:pt x="0" y="3259404"/>
                  <a:pt x="32110" y="3227294"/>
                  <a:pt x="71719" y="3227294"/>
                </a:cubicBezTo>
                <a:lnTo>
                  <a:pt x="206190" y="3227294"/>
                </a:lnTo>
                <a:close/>
              </a:path>
            </a:pathLst>
          </a:custGeom>
          <a:solidFill>
            <a:srgbClr val="457B9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MX"/>
          </a:p>
        </p:txBody>
      </p:sp>
      <p:sp>
        <p:nvSpPr>
          <p:cNvPr id="16" name="Forma libre: forma 15">
            <a:extLst>
              <a:ext uri="{FF2B5EF4-FFF2-40B4-BE49-F238E27FC236}">
                <a16:creationId xmlns:a16="http://schemas.microsoft.com/office/drawing/2014/main" id="{364C8C60-28BE-6DB8-A443-289C3E829B5A}"/>
              </a:ext>
            </a:extLst>
          </p:cNvPr>
          <p:cNvSpPr/>
          <p:nvPr/>
        </p:nvSpPr>
        <p:spPr>
          <a:xfrm>
            <a:off x="11161060" y="-8972"/>
            <a:ext cx="1515037" cy="6915098"/>
          </a:xfrm>
          <a:custGeom>
            <a:avLst/>
            <a:gdLst>
              <a:gd name="connsiteX0" fmla="*/ 206190 w 1515037"/>
              <a:gd name="connsiteY0" fmla="*/ 0 h 6858000"/>
              <a:gd name="connsiteX1" fmla="*/ 1515037 w 1515037"/>
              <a:gd name="connsiteY1" fmla="*/ 0 h 6858000"/>
              <a:gd name="connsiteX2" fmla="*/ 1515037 w 1515037"/>
              <a:gd name="connsiteY2" fmla="*/ 6858000 h 6858000"/>
              <a:gd name="connsiteX3" fmla="*/ 206190 w 1515037"/>
              <a:gd name="connsiteY3" fmla="*/ 6858000 h 6858000"/>
              <a:gd name="connsiteX4" fmla="*/ 206190 w 1515037"/>
              <a:gd name="connsiteY4" fmla="*/ 3675529 h 6858000"/>
              <a:gd name="connsiteX5" fmla="*/ 71719 w 1515037"/>
              <a:gd name="connsiteY5" fmla="*/ 3675529 h 6858000"/>
              <a:gd name="connsiteX6" fmla="*/ 0 w 1515037"/>
              <a:gd name="connsiteY6" fmla="*/ 3603810 h 6858000"/>
              <a:gd name="connsiteX7" fmla="*/ 0 w 1515037"/>
              <a:gd name="connsiteY7" fmla="*/ 3299013 h 6858000"/>
              <a:gd name="connsiteX8" fmla="*/ 71719 w 1515037"/>
              <a:gd name="connsiteY8" fmla="*/ 3227294 h 6858000"/>
              <a:gd name="connsiteX9" fmla="*/ 206190 w 1515037"/>
              <a:gd name="connsiteY9" fmla="*/ 322729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15037" h="6858000">
                <a:moveTo>
                  <a:pt x="206190" y="0"/>
                </a:moveTo>
                <a:lnTo>
                  <a:pt x="1515037" y="0"/>
                </a:lnTo>
                <a:lnTo>
                  <a:pt x="1515037" y="6858000"/>
                </a:lnTo>
                <a:lnTo>
                  <a:pt x="206190" y="6858000"/>
                </a:lnTo>
                <a:lnTo>
                  <a:pt x="206190" y="3675529"/>
                </a:lnTo>
                <a:lnTo>
                  <a:pt x="71719" y="3675529"/>
                </a:lnTo>
                <a:cubicBezTo>
                  <a:pt x="32110" y="3675529"/>
                  <a:pt x="0" y="3643419"/>
                  <a:pt x="0" y="3603810"/>
                </a:cubicBezTo>
                <a:lnTo>
                  <a:pt x="0" y="3299013"/>
                </a:lnTo>
                <a:cubicBezTo>
                  <a:pt x="0" y="3259404"/>
                  <a:pt x="32110" y="3227294"/>
                  <a:pt x="71719" y="3227294"/>
                </a:cubicBezTo>
                <a:lnTo>
                  <a:pt x="206190" y="3227294"/>
                </a:lnTo>
                <a:close/>
              </a:path>
            </a:pathLst>
          </a:custGeom>
          <a:solidFill>
            <a:srgbClr val="1D35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MX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E9DCE45F-F125-FCD4-5CA4-0B89B28FF0C5}"/>
              </a:ext>
            </a:extLst>
          </p:cNvPr>
          <p:cNvSpPr txBox="1"/>
          <p:nvPr/>
        </p:nvSpPr>
        <p:spPr>
          <a:xfrm>
            <a:off x="5678199" y="-1555435"/>
            <a:ext cx="49987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b="1" dirty="0">
                <a:latin typeface="Cascadia Code" panose="020B0609020000020004" pitchFamily="49" charset="0"/>
                <a:cs typeface="Cascadia Code" panose="020B0609020000020004" pitchFamily="49" charset="0"/>
              </a:rPr>
              <a:t>Aplicación del Modelo de Estimación de Espacios Latentes para Fútbol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5B6244F0-9DE1-9BDA-D2FD-0403FB824386}"/>
              </a:ext>
            </a:extLst>
          </p:cNvPr>
          <p:cNvSpPr txBox="1"/>
          <p:nvPr/>
        </p:nvSpPr>
        <p:spPr>
          <a:xfrm>
            <a:off x="95250" y="171450"/>
            <a:ext cx="108147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600" b="1" dirty="0">
                <a:solidFill>
                  <a:srgbClr val="1D3557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Análisis Táctico es el Objetivo</a:t>
            </a:r>
          </a:p>
        </p:txBody>
      </p:sp>
      <p:sp>
        <p:nvSpPr>
          <p:cNvPr id="27" name="Rectángulo: esquinas redondeadas 26">
            <a:extLst>
              <a:ext uri="{FF2B5EF4-FFF2-40B4-BE49-F238E27FC236}">
                <a16:creationId xmlns:a16="http://schemas.microsoft.com/office/drawing/2014/main" id="{15A4F368-85BE-5B06-27D4-1B11402EB4C8}"/>
              </a:ext>
            </a:extLst>
          </p:cNvPr>
          <p:cNvSpPr/>
          <p:nvPr/>
        </p:nvSpPr>
        <p:spPr>
          <a:xfrm>
            <a:off x="196141" y="1075115"/>
            <a:ext cx="6053935" cy="2346994"/>
          </a:xfrm>
          <a:prstGeom prst="roundRect">
            <a:avLst>
              <a:gd name="adj" fmla="val 7500"/>
            </a:avLst>
          </a:prstGeom>
          <a:solidFill>
            <a:srgbClr val="F1FA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s-ES" sz="1200" dirty="0">
              <a:solidFill>
                <a:srgbClr val="1D3557"/>
              </a:solidFill>
              <a:latin typeface="Cascadia Code SemiBold" panose="020B0609020000020004" pitchFamily="49" charset="0"/>
              <a:cs typeface="Cascadia Code SemiBold" panose="020B0609020000020004" pitchFamily="49" charset="0"/>
            </a:endParaRPr>
          </a:p>
          <a:p>
            <a:pPr algn="just"/>
            <a:r>
              <a:rPr lang="es-ES" sz="1400" dirty="0">
                <a:solidFill>
                  <a:srgbClr val="1D3557"/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Cualquier tarea de modelado basado en datos está sujeta a incertidumbre. La precisión con la que un modelo puede aproximar la realidad se debe a la incertidumbre inherente en nuestro proceso de modelado.</a:t>
            </a:r>
          </a:p>
          <a:p>
            <a:pPr algn="just"/>
            <a:endParaRPr lang="es-ES" sz="1400" dirty="0">
              <a:solidFill>
                <a:srgbClr val="1D3557"/>
              </a:solidFill>
              <a:latin typeface="Cascadia Code SemiBold" panose="020B0609020000020004" pitchFamily="49" charset="0"/>
              <a:cs typeface="Cascadia Code SemiBold" panose="020B0609020000020004" pitchFamily="49" charset="0"/>
            </a:endParaRPr>
          </a:p>
          <a:p>
            <a:pPr algn="just"/>
            <a:r>
              <a:rPr lang="es-ES" sz="1400" dirty="0">
                <a:solidFill>
                  <a:srgbClr val="1D3557"/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En el caso del Análisis Táctico se tiene también la necesidad de un modelo interpretable y para esto se tienen la siguientes soluciones.</a:t>
            </a:r>
            <a:endParaRPr lang="es-MX" sz="1400" dirty="0">
              <a:solidFill>
                <a:srgbClr val="1D3557"/>
              </a:solidFill>
              <a:latin typeface="Cascadia Code SemiBold" panose="020B0609020000020004" pitchFamily="49" charset="0"/>
              <a:cs typeface="Cascadia Code SemiBold" panose="020B0609020000020004" pitchFamily="49" charset="0"/>
            </a:endParaRPr>
          </a:p>
          <a:p>
            <a:pPr algn="ctr"/>
            <a:endParaRPr lang="es-MX" dirty="0"/>
          </a:p>
        </p:txBody>
      </p:sp>
      <p:sp>
        <p:nvSpPr>
          <p:cNvPr id="25" name="Rectángulo: esquinas redondeadas 24">
            <a:extLst>
              <a:ext uri="{FF2B5EF4-FFF2-40B4-BE49-F238E27FC236}">
                <a16:creationId xmlns:a16="http://schemas.microsoft.com/office/drawing/2014/main" id="{15A37513-D12C-7DCA-68F2-D548F8AC6C30}"/>
              </a:ext>
            </a:extLst>
          </p:cNvPr>
          <p:cNvSpPr/>
          <p:nvPr/>
        </p:nvSpPr>
        <p:spPr>
          <a:xfrm>
            <a:off x="6429375" y="1095818"/>
            <a:ext cx="4184834" cy="5114285"/>
          </a:xfrm>
          <a:prstGeom prst="roundRect">
            <a:avLst>
              <a:gd name="adj" fmla="val 5059"/>
            </a:avLst>
          </a:prstGeom>
          <a:blipFill>
            <a:blip r:embed="rId2"/>
            <a:stretch>
              <a:fillRect/>
            </a:stretch>
          </a:blip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9" name="Rectángulo: esquinas redondeadas 28">
            <a:extLst>
              <a:ext uri="{FF2B5EF4-FFF2-40B4-BE49-F238E27FC236}">
                <a16:creationId xmlns:a16="http://schemas.microsoft.com/office/drawing/2014/main" id="{1CF47E52-03BC-70A9-225F-03C8C57229B3}"/>
              </a:ext>
            </a:extLst>
          </p:cNvPr>
          <p:cNvSpPr/>
          <p:nvPr/>
        </p:nvSpPr>
        <p:spPr>
          <a:xfrm>
            <a:off x="196141" y="5164582"/>
            <a:ext cx="6053935" cy="1045521"/>
          </a:xfrm>
          <a:prstGeom prst="roundRect">
            <a:avLst>
              <a:gd name="adj" fmla="val 18382"/>
            </a:avLst>
          </a:prstGeom>
          <a:solidFill>
            <a:srgbClr val="F1FA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ES" sz="1400" dirty="0">
                <a:solidFill>
                  <a:srgbClr val="1D3557"/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INCERTIDUMBRE</a:t>
            </a:r>
          </a:p>
          <a:p>
            <a:pPr algn="just"/>
            <a:endParaRPr lang="es-ES" sz="1400" dirty="0">
              <a:solidFill>
                <a:srgbClr val="1D3557"/>
              </a:solidFill>
              <a:latin typeface="Cascadia Code SemiBold" panose="020B0609020000020004" pitchFamily="49" charset="0"/>
              <a:cs typeface="Cascadia Code SemiBold" panose="020B0609020000020004" pitchFamily="49" charset="0"/>
            </a:endParaRPr>
          </a:p>
          <a:p>
            <a:pPr algn="just"/>
            <a:r>
              <a:rPr lang="es-ES" sz="1400" dirty="0">
                <a:solidFill>
                  <a:srgbClr val="1D3557"/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Usaremos un enfoque Bayesiano para el estudio de la incertidumbre del modelo.</a:t>
            </a:r>
            <a:endParaRPr lang="es-MX" sz="1400" dirty="0">
              <a:solidFill>
                <a:srgbClr val="1D3557"/>
              </a:solidFill>
              <a:latin typeface="Cascadia Code SemiBold" panose="020B0609020000020004" pitchFamily="49" charset="0"/>
              <a:cs typeface="Cascadia Code SemiBold" panose="020B0609020000020004" pitchFamily="49" charset="0"/>
            </a:endParaRPr>
          </a:p>
        </p:txBody>
      </p:sp>
      <p:sp>
        <p:nvSpPr>
          <p:cNvPr id="30" name="Rectángulo: esquinas redondeadas 29">
            <a:extLst>
              <a:ext uri="{FF2B5EF4-FFF2-40B4-BE49-F238E27FC236}">
                <a16:creationId xmlns:a16="http://schemas.microsoft.com/office/drawing/2014/main" id="{398377E0-5AF7-6AA7-CCD9-439FD4266E01}"/>
              </a:ext>
            </a:extLst>
          </p:cNvPr>
          <p:cNvSpPr/>
          <p:nvPr/>
        </p:nvSpPr>
        <p:spPr>
          <a:xfrm>
            <a:off x="196140" y="3768248"/>
            <a:ext cx="6053935" cy="1045520"/>
          </a:xfrm>
          <a:prstGeom prst="roundRect">
            <a:avLst>
              <a:gd name="adj" fmla="val 17524"/>
            </a:avLst>
          </a:prstGeom>
          <a:solidFill>
            <a:srgbClr val="F1FA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ES" sz="1400" dirty="0">
                <a:solidFill>
                  <a:srgbClr val="1D3557"/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INTERPRETABILIDAD</a:t>
            </a:r>
          </a:p>
          <a:p>
            <a:pPr algn="just"/>
            <a:endParaRPr lang="es-ES" sz="1400" dirty="0">
              <a:solidFill>
                <a:srgbClr val="1D3557"/>
              </a:solidFill>
              <a:latin typeface="Cascadia Code SemiBold" panose="020B0609020000020004" pitchFamily="49" charset="0"/>
              <a:cs typeface="Cascadia Code SemiBold" panose="020B0609020000020004" pitchFamily="49" charset="0"/>
            </a:endParaRPr>
          </a:p>
          <a:p>
            <a:pPr algn="just"/>
            <a:r>
              <a:rPr lang="es-ES" sz="1400" dirty="0">
                <a:solidFill>
                  <a:srgbClr val="1D3557"/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La teoría de grafos proporciona herramientas  para modelar las interacciones entre jugadores.</a:t>
            </a:r>
            <a:endParaRPr lang="es-MX" sz="2000" dirty="0"/>
          </a:p>
        </p:txBody>
      </p:sp>
    </p:spTree>
    <p:extLst>
      <p:ext uri="{BB962C8B-B14F-4D97-AF65-F5344CB8AC3E}">
        <p14:creationId xmlns:p14="http://schemas.microsoft.com/office/powerpoint/2010/main" val="23734561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7" grpId="0" animBg="1"/>
      <p:bldP spid="25" grpId="0" animBg="1"/>
      <p:bldP spid="29" grpId="0" animBg="1"/>
      <p:bldP spid="3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rma libre: forma 11">
            <a:extLst>
              <a:ext uri="{FF2B5EF4-FFF2-40B4-BE49-F238E27FC236}">
                <a16:creationId xmlns:a16="http://schemas.microsoft.com/office/drawing/2014/main" id="{3D13DD48-1C9B-9148-965C-E01216A86803}"/>
              </a:ext>
            </a:extLst>
          </p:cNvPr>
          <p:cNvSpPr/>
          <p:nvPr/>
        </p:nvSpPr>
        <p:spPr>
          <a:xfrm>
            <a:off x="-1937983" y="-8967"/>
            <a:ext cx="14129983" cy="6915098"/>
          </a:xfrm>
          <a:custGeom>
            <a:avLst/>
            <a:gdLst>
              <a:gd name="connsiteX0" fmla="*/ 206190 w 1515037"/>
              <a:gd name="connsiteY0" fmla="*/ 0 h 6858000"/>
              <a:gd name="connsiteX1" fmla="*/ 1515037 w 1515037"/>
              <a:gd name="connsiteY1" fmla="*/ 0 h 6858000"/>
              <a:gd name="connsiteX2" fmla="*/ 1515037 w 1515037"/>
              <a:gd name="connsiteY2" fmla="*/ 6858000 h 6858000"/>
              <a:gd name="connsiteX3" fmla="*/ 206190 w 1515037"/>
              <a:gd name="connsiteY3" fmla="*/ 6858000 h 6858000"/>
              <a:gd name="connsiteX4" fmla="*/ 206190 w 1515037"/>
              <a:gd name="connsiteY4" fmla="*/ 3675529 h 6858000"/>
              <a:gd name="connsiteX5" fmla="*/ 71719 w 1515037"/>
              <a:gd name="connsiteY5" fmla="*/ 3675529 h 6858000"/>
              <a:gd name="connsiteX6" fmla="*/ 0 w 1515037"/>
              <a:gd name="connsiteY6" fmla="*/ 3603810 h 6858000"/>
              <a:gd name="connsiteX7" fmla="*/ 0 w 1515037"/>
              <a:gd name="connsiteY7" fmla="*/ 3299013 h 6858000"/>
              <a:gd name="connsiteX8" fmla="*/ 71719 w 1515037"/>
              <a:gd name="connsiteY8" fmla="*/ 3227294 h 6858000"/>
              <a:gd name="connsiteX9" fmla="*/ 206190 w 1515037"/>
              <a:gd name="connsiteY9" fmla="*/ 322729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15037" h="6858000">
                <a:moveTo>
                  <a:pt x="206190" y="0"/>
                </a:moveTo>
                <a:lnTo>
                  <a:pt x="1515037" y="0"/>
                </a:lnTo>
                <a:lnTo>
                  <a:pt x="1515037" y="6858000"/>
                </a:lnTo>
                <a:lnTo>
                  <a:pt x="206190" y="6858000"/>
                </a:lnTo>
                <a:lnTo>
                  <a:pt x="206190" y="3675529"/>
                </a:lnTo>
                <a:lnTo>
                  <a:pt x="71719" y="3675529"/>
                </a:lnTo>
                <a:cubicBezTo>
                  <a:pt x="32110" y="3675529"/>
                  <a:pt x="0" y="3643419"/>
                  <a:pt x="0" y="3603810"/>
                </a:cubicBezTo>
                <a:lnTo>
                  <a:pt x="0" y="3299013"/>
                </a:lnTo>
                <a:cubicBezTo>
                  <a:pt x="0" y="3259404"/>
                  <a:pt x="32110" y="3227294"/>
                  <a:pt x="71719" y="3227294"/>
                </a:cubicBezTo>
                <a:lnTo>
                  <a:pt x="206190" y="3227294"/>
                </a:lnTo>
                <a:close/>
              </a:path>
            </a:pathLst>
          </a:custGeom>
          <a:solidFill>
            <a:srgbClr val="EC9A9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MX"/>
          </a:p>
        </p:txBody>
      </p:sp>
      <p:sp>
        <p:nvSpPr>
          <p:cNvPr id="13" name="Forma libre: forma 12">
            <a:extLst>
              <a:ext uri="{FF2B5EF4-FFF2-40B4-BE49-F238E27FC236}">
                <a16:creationId xmlns:a16="http://schemas.microsoft.com/office/drawing/2014/main" id="{F1152AB6-6F0C-C32F-289F-EDBBC14C50BC}"/>
              </a:ext>
            </a:extLst>
          </p:cNvPr>
          <p:cNvSpPr/>
          <p:nvPr/>
        </p:nvSpPr>
        <p:spPr>
          <a:xfrm>
            <a:off x="-1971674" y="-8967"/>
            <a:ext cx="14280220" cy="6915098"/>
          </a:xfrm>
          <a:custGeom>
            <a:avLst/>
            <a:gdLst>
              <a:gd name="connsiteX0" fmla="*/ 206190 w 1515037"/>
              <a:gd name="connsiteY0" fmla="*/ 0 h 6858000"/>
              <a:gd name="connsiteX1" fmla="*/ 1515037 w 1515037"/>
              <a:gd name="connsiteY1" fmla="*/ 0 h 6858000"/>
              <a:gd name="connsiteX2" fmla="*/ 1515037 w 1515037"/>
              <a:gd name="connsiteY2" fmla="*/ 6858000 h 6858000"/>
              <a:gd name="connsiteX3" fmla="*/ 206190 w 1515037"/>
              <a:gd name="connsiteY3" fmla="*/ 6858000 h 6858000"/>
              <a:gd name="connsiteX4" fmla="*/ 206190 w 1515037"/>
              <a:gd name="connsiteY4" fmla="*/ 3675529 h 6858000"/>
              <a:gd name="connsiteX5" fmla="*/ 71719 w 1515037"/>
              <a:gd name="connsiteY5" fmla="*/ 3675529 h 6858000"/>
              <a:gd name="connsiteX6" fmla="*/ 0 w 1515037"/>
              <a:gd name="connsiteY6" fmla="*/ 3603810 h 6858000"/>
              <a:gd name="connsiteX7" fmla="*/ 0 w 1515037"/>
              <a:gd name="connsiteY7" fmla="*/ 3299013 h 6858000"/>
              <a:gd name="connsiteX8" fmla="*/ 71719 w 1515037"/>
              <a:gd name="connsiteY8" fmla="*/ 3227294 h 6858000"/>
              <a:gd name="connsiteX9" fmla="*/ 206190 w 1515037"/>
              <a:gd name="connsiteY9" fmla="*/ 322729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15037" h="6858000">
                <a:moveTo>
                  <a:pt x="206190" y="0"/>
                </a:moveTo>
                <a:lnTo>
                  <a:pt x="1515037" y="0"/>
                </a:lnTo>
                <a:lnTo>
                  <a:pt x="1515037" y="6858000"/>
                </a:lnTo>
                <a:lnTo>
                  <a:pt x="206190" y="6858000"/>
                </a:lnTo>
                <a:lnTo>
                  <a:pt x="206190" y="3675529"/>
                </a:lnTo>
                <a:lnTo>
                  <a:pt x="71719" y="3675529"/>
                </a:lnTo>
                <a:cubicBezTo>
                  <a:pt x="32110" y="3675529"/>
                  <a:pt x="0" y="3643419"/>
                  <a:pt x="0" y="3603810"/>
                </a:cubicBezTo>
                <a:lnTo>
                  <a:pt x="0" y="3299013"/>
                </a:lnTo>
                <a:cubicBezTo>
                  <a:pt x="0" y="3259404"/>
                  <a:pt x="32110" y="3227294"/>
                  <a:pt x="71719" y="3227294"/>
                </a:cubicBezTo>
                <a:lnTo>
                  <a:pt x="206190" y="3227294"/>
                </a:lnTo>
                <a:close/>
              </a:path>
            </a:pathLst>
          </a:custGeom>
          <a:solidFill>
            <a:srgbClr val="F1FA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MX"/>
          </a:p>
        </p:txBody>
      </p:sp>
      <p:sp>
        <p:nvSpPr>
          <p:cNvPr id="14" name="Forma libre: forma 13">
            <a:extLst>
              <a:ext uri="{FF2B5EF4-FFF2-40B4-BE49-F238E27FC236}">
                <a16:creationId xmlns:a16="http://schemas.microsoft.com/office/drawing/2014/main" id="{5F969BF3-1B09-8466-EC4E-7F5F955747BB}"/>
              </a:ext>
            </a:extLst>
          </p:cNvPr>
          <p:cNvSpPr/>
          <p:nvPr/>
        </p:nvSpPr>
        <p:spPr>
          <a:xfrm>
            <a:off x="10910048" y="-8972"/>
            <a:ext cx="1515037" cy="6915098"/>
          </a:xfrm>
          <a:custGeom>
            <a:avLst/>
            <a:gdLst>
              <a:gd name="connsiteX0" fmla="*/ 206190 w 1515037"/>
              <a:gd name="connsiteY0" fmla="*/ 0 h 6858000"/>
              <a:gd name="connsiteX1" fmla="*/ 1515037 w 1515037"/>
              <a:gd name="connsiteY1" fmla="*/ 0 h 6858000"/>
              <a:gd name="connsiteX2" fmla="*/ 1515037 w 1515037"/>
              <a:gd name="connsiteY2" fmla="*/ 6858000 h 6858000"/>
              <a:gd name="connsiteX3" fmla="*/ 206190 w 1515037"/>
              <a:gd name="connsiteY3" fmla="*/ 6858000 h 6858000"/>
              <a:gd name="connsiteX4" fmla="*/ 206190 w 1515037"/>
              <a:gd name="connsiteY4" fmla="*/ 3675529 h 6858000"/>
              <a:gd name="connsiteX5" fmla="*/ 71719 w 1515037"/>
              <a:gd name="connsiteY5" fmla="*/ 3675529 h 6858000"/>
              <a:gd name="connsiteX6" fmla="*/ 0 w 1515037"/>
              <a:gd name="connsiteY6" fmla="*/ 3603810 h 6858000"/>
              <a:gd name="connsiteX7" fmla="*/ 0 w 1515037"/>
              <a:gd name="connsiteY7" fmla="*/ 3299013 h 6858000"/>
              <a:gd name="connsiteX8" fmla="*/ 71719 w 1515037"/>
              <a:gd name="connsiteY8" fmla="*/ 3227294 h 6858000"/>
              <a:gd name="connsiteX9" fmla="*/ 206190 w 1515037"/>
              <a:gd name="connsiteY9" fmla="*/ 322729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15037" h="6858000">
                <a:moveTo>
                  <a:pt x="206190" y="0"/>
                </a:moveTo>
                <a:lnTo>
                  <a:pt x="1515037" y="0"/>
                </a:lnTo>
                <a:lnTo>
                  <a:pt x="1515037" y="6858000"/>
                </a:lnTo>
                <a:lnTo>
                  <a:pt x="206190" y="6858000"/>
                </a:lnTo>
                <a:lnTo>
                  <a:pt x="206190" y="3675529"/>
                </a:lnTo>
                <a:lnTo>
                  <a:pt x="71719" y="3675529"/>
                </a:lnTo>
                <a:cubicBezTo>
                  <a:pt x="32110" y="3675529"/>
                  <a:pt x="0" y="3643419"/>
                  <a:pt x="0" y="3603810"/>
                </a:cubicBezTo>
                <a:lnTo>
                  <a:pt x="0" y="3299013"/>
                </a:lnTo>
                <a:cubicBezTo>
                  <a:pt x="0" y="3259404"/>
                  <a:pt x="32110" y="3227294"/>
                  <a:pt x="71719" y="3227294"/>
                </a:cubicBezTo>
                <a:lnTo>
                  <a:pt x="206190" y="3227294"/>
                </a:lnTo>
                <a:close/>
              </a:path>
            </a:pathLst>
          </a:custGeom>
          <a:solidFill>
            <a:srgbClr val="A8DAD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MX"/>
          </a:p>
        </p:txBody>
      </p:sp>
      <p:sp>
        <p:nvSpPr>
          <p:cNvPr id="15" name="Forma libre: forma 14">
            <a:extLst>
              <a:ext uri="{FF2B5EF4-FFF2-40B4-BE49-F238E27FC236}">
                <a16:creationId xmlns:a16="http://schemas.microsoft.com/office/drawing/2014/main" id="{12218533-709C-7C33-7613-C17D12C35410}"/>
              </a:ext>
            </a:extLst>
          </p:cNvPr>
          <p:cNvSpPr/>
          <p:nvPr/>
        </p:nvSpPr>
        <p:spPr>
          <a:xfrm>
            <a:off x="11035551" y="-8972"/>
            <a:ext cx="1515037" cy="6915098"/>
          </a:xfrm>
          <a:custGeom>
            <a:avLst/>
            <a:gdLst>
              <a:gd name="connsiteX0" fmla="*/ 206190 w 1515037"/>
              <a:gd name="connsiteY0" fmla="*/ 0 h 6858000"/>
              <a:gd name="connsiteX1" fmla="*/ 1515037 w 1515037"/>
              <a:gd name="connsiteY1" fmla="*/ 0 h 6858000"/>
              <a:gd name="connsiteX2" fmla="*/ 1515037 w 1515037"/>
              <a:gd name="connsiteY2" fmla="*/ 6858000 h 6858000"/>
              <a:gd name="connsiteX3" fmla="*/ 206190 w 1515037"/>
              <a:gd name="connsiteY3" fmla="*/ 6858000 h 6858000"/>
              <a:gd name="connsiteX4" fmla="*/ 206190 w 1515037"/>
              <a:gd name="connsiteY4" fmla="*/ 3675529 h 6858000"/>
              <a:gd name="connsiteX5" fmla="*/ 71719 w 1515037"/>
              <a:gd name="connsiteY5" fmla="*/ 3675529 h 6858000"/>
              <a:gd name="connsiteX6" fmla="*/ 0 w 1515037"/>
              <a:gd name="connsiteY6" fmla="*/ 3603810 h 6858000"/>
              <a:gd name="connsiteX7" fmla="*/ 0 w 1515037"/>
              <a:gd name="connsiteY7" fmla="*/ 3299013 h 6858000"/>
              <a:gd name="connsiteX8" fmla="*/ 71719 w 1515037"/>
              <a:gd name="connsiteY8" fmla="*/ 3227294 h 6858000"/>
              <a:gd name="connsiteX9" fmla="*/ 206190 w 1515037"/>
              <a:gd name="connsiteY9" fmla="*/ 322729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15037" h="6858000">
                <a:moveTo>
                  <a:pt x="206190" y="0"/>
                </a:moveTo>
                <a:lnTo>
                  <a:pt x="1515037" y="0"/>
                </a:lnTo>
                <a:lnTo>
                  <a:pt x="1515037" y="6858000"/>
                </a:lnTo>
                <a:lnTo>
                  <a:pt x="206190" y="6858000"/>
                </a:lnTo>
                <a:lnTo>
                  <a:pt x="206190" y="3675529"/>
                </a:lnTo>
                <a:lnTo>
                  <a:pt x="71719" y="3675529"/>
                </a:lnTo>
                <a:cubicBezTo>
                  <a:pt x="32110" y="3675529"/>
                  <a:pt x="0" y="3643419"/>
                  <a:pt x="0" y="3603810"/>
                </a:cubicBezTo>
                <a:lnTo>
                  <a:pt x="0" y="3299013"/>
                </a:lnTo>
                <a:cubicBezTo>
                  <a:pt x="0" y="3259404"/>
                  <a:pt x="32110" y="3227294"/>
                  <a:pt x="71719" y="3227294"/>
                </a:cubicBezTo>
                <a:lnTo>
                  <a:pt x="206190" y="3227294"/>
                </a:lnTo>
                <a:close/>
              </a:path>
            </a:pathLst>
          </a:custGeom>
          <a:solidFill>
            <a:srgbClr val="457B9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MX"/>
          </a:p>
        </p:txBody>
      </p:sp>
      <p:sp>
        <p:nvSpPr>
          <p:cNvPr id="16" name="Forma libre: forma 15">
            <a:extLst>
              <a:ext uri="{FF2B5EF4-FFF2-40B4-BE49-F238E27FC236}">
                <a16:creationId xmlns:a16="http://schemas.microsoft.com/office/drawing/2014/main" id="{364C8C60-28BE-6DB8-A443-289C3E829B5A}"/>
              </a:ext>
            </a:extLst>
          </p:cNvPr>
          <p:cNvSpPr/>
          <p:nvPr/>
        </p:nvSpPr>
        <p:spPr>
          <a:xfrm>
            <a:off x="11161060" y="-8972"/>
            <a:ext cx="1515037" cy="6915098"/>
          </a:xfrm>
          <a:custGeom>
            <a:avLst/>
            <a:gdLst>
              <a:gd name="connsiteX0" fmla="*/ 206190 w 1515037"/>
              <a:gd name="connsiteY0" fmla="*/ 0 h 6858000"/>
              <a:gd name="connsiteX1" fmla="*/ 1515037 w 1515037"/>
              <a:gd name="connsiteY1" fmla="*/ 0 h 6858000"/>
              <a:gd name="connsiteX2" fmla="*/ 1515037 w 1515037"/>
              <a:gd name="connsiteY2" fmla="*/ 6858000 h 6858000"/>
              <a:gd name="connsiteX3" fmla="*/ 206190 w 1515037"/>
              <a:gd name="connsiteY3" fmla="*/ 6858000 h 6858000"/>
              <a:gd name="connsiteX4" fmla="*/ 206190 w 1515037"/>
              <a:gd name="connsiteY4" fmla="*/ 3675529 h 6858000"/>
              <a:gd name="connsiteX5" fmla="*/ 71719 w 1515037"/>
              <a:gd name="connsiteY5" fmla="*/ 3675529 h 6858000"/>
              <a:gd name="connsiteX6" fmla="*/ 0 w 1515037"/>
              <a:gd name="connsiteY6" fmla="*/ 3603810 h 6858000"/>
              <a:gd name="connsiteX7" fmla="*/ 0 w 1515037"/>
              <a:gd name="connsiteY7" fmla="*/ 3299013 h 6858000"/>
              <a:gd name="connsiteX8" fmla="*/ 71719 w 1515037"/>
              <a:gd name="connsiteY8" fmla="*/ 3227294 h 6858000"/>
              <a:gd name="connsiteX9" fmla="*/ 206190 w 1515037"/>
              <a:gd name="connsiteY9" fmla="*/ 322729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15037" h="6858000">
                <a:moveTo>
                  <a:pt x="206190" y="0"/>
                </a:moveTo>
                <a:lnTo>
                  <a:pt x="1515037" y="0"/>
                </a:lnTo>
                <a:lnTo>
                  <a:pt x="1515037" y="6858000"/>
                </a:lnTo>
                <a:lnTo>
                  <a:pt x="206190" y="6858000"/>
                </a:lnTo>
                <a:lnTo>
                  <a:pt x="206190" y="3675529"/>
                </a:lnTo>
                <a:lnTo>
                  <a:pt x="71719" y="3675529"/>
                </a:lnTo>
                <a:cubicBezTo>
                  <a:pt x="32110" y="3675529"/>
                  <a:pt x="0" y="3643419"/>
                  <a:pt x="0" y="3603810"/>
                </a:cubicBezTo>
                <a:lnTo>
                  <a:pt x="0" y="3299013"/>
                </a:lnTo>
                <a:cubicBezTo>
                  <a:pt x="0" y="3259404"/>
                  <a:pt x="32110" y="3227294"/>
                  <a:pt x="71719" y="3227294"/>
                </a:cubicBezTo>
                <a:lnTo>
                  <a:pt x="206190" y="3227294"/>
                </a:lnTo>
                <a:close/>
              </a:path>
            </a:pathLst>
          </a:custGeom>
          <a:solidFill>
            <a:srgbClr val="1D35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MX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5B6244F0-9DE1-9BDA-D2FD-0403FB824386}"/>
              </a:ext>
            </a:extLst>
          </p:cNvPr>
          <p:cNvSpPr txBox="1"/>
          <p:nvPr/>
        </p:nvSpPr>
        <p:spPr>
          <a:xfrm>
            <a:off x="95250" y="171450"/>
            <a:ext cx="108147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600" b="1" dirty="0">
                <a:solidFill>
                  <a:srgbClr val="1D3557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El Grafo y sus Propiedades</a:t>
            </a:r>
          </a:p>
        </p:txBody>
      </p:sp>
      <p:sp>
        <p:nvSpPr>
          <p:cNvPr id="25" name="Rectángulo: esquinas redondeadas 24">
            <a:extLst>
              <a:ext uri="{FF2B5EF4-FFF2-40B4-BE49-F238E27FC236}">
                <a16:creationId xmlns:a16="http://schemas.microsoft.com/office/drawing/2014/main" id="{15A37513-D12C-7DCA-68F2-D548F8AC6C30}"/>
              </a:ext>
            </a:extLst>
          </p:cNvPr>
          <p:cNvSpPr/>
          <p:nvPr/>
        </p:nvSpPr>
        <p:spPr>
          <a:xfrm>
            <a:off x="6096000" y="2770094"/>
            <a:ext cx="4426089" cy="3581851"/>
          </a:xfrm>
          <a:prstGeom prst="roundRect">
            <a:avLst>
              <a:gd name="adj" fmla="val 5059"/>
            </a:avLst>
          </a:prstGeom>
          <a:blipFill>
            <a:blip r:embed="rId2"/>
            <a:stretch>
              <a:fillRect/>
            </a:stretch>
          </a:blip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19" name="Rectángulo: esquinas redondeadas 18">
            <a:extLst>
              <a:ext uri="{FF2B5EF4-FFF2-40B4-BE49-F238E27FC236}">
                <a16:creationId xmlns:a16="http://schemas.microsoft.com/office/drawing/2014/main" id="{163A03FF-44D9-3D74-EC56-FA6203E64B9F}"/>
              </a:ext>
            </a:extLst>
          </p:cNvPr>
          <p:cNvSpPr/>
          <p:nvPr/>
        </p:nvSpPr>
        <p:spPr>
          <a:xfrm>
            <a:off x="701723" y="2770094"/>
            <a:ext cx="4426089" cy="3581851"/>
          </a:xfrm>
          <a:prstGeom prst="roundRect">
            <a:avLst>
              <a:gd name="adj" fmla="val 5059"/>
            </a:avLst>
          </a:prstGeom>
          <a:blipFill>
            <a:blip r:embed="rId3"/>
            <a:stretch>
              <a:fillRect/>
            </a:stretch>
          </a:blip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1B012A2E-8E70-C1A5-7BEA-6647CAE44A51}"/>
              </a:ext>
            </a:extLst>
          </p:cNvPr>
          <p:cNvSpPr/>
          <p:nvPr/>
        </p:nvSpPr>
        <p:spPr>
          <a:xfrm>
            <a:off x="701723" y="998198"/>
            <a:ext cx="9840773" cy="1573552"/>
          </a:xfrm>
          <a:prstGeom prst="roundRect">
            <a:avLst/>
          </a:prstGeom>
          <a:solidFill>
            <a:srgbClr val="1D35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ES" sz="1400" b="1" dirty="0">
                <a:solidFill>
                  <a:srgbClr val="F1FAEE"/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DEFINICIÓN</a:t>
            </a:r>
          </a:p>
          <a:p>
            <a:pPr algn="just"/>
            <a:endParaRPr lang="es-ES" sz="1400" b="1" dirty="0">
              <a:solidFill>
                <a:srgbClr val="F1FAEE"/>
              </a:solidFill>
              <a:latin typeface="Cascadia Code SemiBold" panose="020B0609020000020004" pitchFamily="49" charset="0"/>
              <a:cs typeface="Cascadia Code SemiBold" panose="020B0609020000020004" pitchFamily="49" charset="0"/>
            </a:endParaRPr>
          </a:p>
          <a:p>
            <a:pPr algn="just"/>
            <a:r>
              <a:rPr lang="es-ES" sz="1400" dirty="0">
                <a:solidFill>
                  <a:srgbClr val="F1FAEE"/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Un grafo </a:t>
            </a:r>
            <a:r>
              <a:rPr lang="es-ES" sz="1400" i="1" dirty="0">
                <a:solidFill>
                  <a:srgbClr val="F1FAEE"/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G</a:t>
            </a:r>
            <a:r>
              <a:rPr lang="es-ES" sz="1400" dirty="0">
                <a:solidFill>
                  <a:srgbClr val="F1FAEE"/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 es un objeto que consiste en dos conjuntos: vértices </a:t>
            </a:r>
            <a:r>
              <a:rPr lang="es-ES" sz="1400" i="1" dirty="0">
                <a:solidFill>
                  <a:srgbClr val="F1FAEE"/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V </a:t>
            </a:r>
            <a:r>
              <a:rPr lang="es-ES" sz="1400" dirty="0">
                <a:solidFill>
                  <a:srgbClr val="F1FAEE"/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y aristas </a:t>
            </a:r>
            <a:r>
              <a:rPr lang="es-ES" sz="1400" i="1" dirty="0">
                <a:solidFill>
                  <a:srgbClr val="F1FAEE"/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E.</a:t>
            </a:r>
          </a:p>
          <a:p>
            <a:pPr algn="just"/>
            <a:endParaRPr lang="es-ES" sz="1400" i="1" dirty="0">
              <a:solidFill>
                <a:srgbClr val="F1FAEE"/>
              </a:solidFill>
              <a:latin typeface="Cascadia Code SemiBold" panose="020B0609020000020004" pitchFamily="49" charset="0"/>
              <a:cs typeface="Cascadia Code SemiBold" panose="020B0609020000020004" pitchFamily="49" charset="0"/>
            </a:endParaRPr>
          </a:p>
          <a:p>
            <a:pPr algn="just"/>
            <a:r>
              <a:rPr lang="es-ES" sz="1400" dirty="0">
                <a:solidFill>
                  <a:srgbClr val="F1FAEE"/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Los vértices representan entidades y las aristas las relaciones entre ellas. El grafo </a:t>
            </a:r>
            <a:r>
              <a:rPr lang="es-ES" sz="1400" i="1" dirty="0">
                <a:solidFill>
                  <a:srgbClr val="F1FAEE"/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G</a:t>
            </a:r>
            <a:r>
              <a:rPr lang="es-ES" sz="1400" dirty="0">
                <a:solidFill>
                  <a:srgbClr val="F1FAEE"/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 asocia vértices con aristas.</a:t>
            </a:r>
          </a:p>
        </p:txBody>
      </p:sp>
    </p:spTree>
    <p:extLst>
      <p:ext uri="{BB962C8B-B14F-4D97-AF65-F5344CB8AC3E}">
        <p14:creationId xmlns:p14="http://schemas.microsoft.com/office/powerpoint/2010/main" val="29992225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rma libre: forma 11">
            <a:extLst>
              <a:ext uri="{FF2B5EF4-FFF2-40B4-BE49-F238E27FC236}">
                <a16:creationId xmlns:a16="http://schemas.microsoft.com/office/drawing/2014/main" id="{3D13DD48-1C9B-9148-965C-E01216A86803}"/>
              </a:ext>
            </a:extLst>
          </p:cNvPr>
          <p:cNvSpPr/>
          <p:nvPr/>
        </p:nvSpPr>
        <p:spPr>
          <a:xfrm>
            <a:off x="-1937983" y="-8967"/>
            <a:ext cx="14129983" cy="6915098"/>
          </a:xfrm>
          <a:custGeom>
            <a:avLst/>
            <a:gdLst>
              <a:gd name="connsiteX0" fmla="*/ 206190 w 1515037"/>
              <a:gd name="connsiteY0" fmla="*/ 0 h 6858000"/>
              <a:gd name="connsiteX1" fmla="*/ 1515037 w 1515037"/>
              <a:gd name="connsiteY1" fmla="*/ 0 h 6858000"/>
              <a:gd name="connsiteX2" fmla="*/ 1515037 w 1515037"/>
              <a:gd name="connsiteY2" fmla="*/ 6858000 h 6858000"/>
              <a:gd name="connsiteX3" fmla="*/ 206190 w 1515037"/>
              <a:gd name="connsiteY3" fmla="*/ 6858000 h 6858000"/>
              <a:gd name="connsiteX4" fmla="*/ 206190 w 1515037"/>
              <a:gd name="connsiteY4" fmla="*/ 3675529 h 6858000"/>
              <a:gd name="connsiteX5" fmla="*/ 71719 w 1515037"/>
              <a:gd name="connsiteY5" fmla="*/ 3675529 h 6858000"/>
              <a:gd name="connsiteX6" fmla="*/ 0 w 1515037"/>
              <a:gd name="connsiteY6" fmla="*/ 3603810 h 6858000"/>
              <a:gd name="connsiteX7" fmla="*/ 0 w 1515037"/>
              <a:gd name="connsiteY7" fmla="*/ 3299013 h 6858000"/>
              <a:gd name="connsiteX8" fmla="*/ 71719 w 1515037"/>
              <a:gd name="connsiteY8" fmla="*/ 3227294 h 6858000"/>
              <a:gd name="connsiteX9" fmla="*/ 206190 w 1515037"/>
              <a:gd name="connsiteY9" fmla="*/ 322729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15037" h="6858000">
                <a:moveTo>
                  <a:pt x="206190" y="0"/>
                </a:moveTo>
                <a:lnTo>
                  <a:pt x="1515037" y="0"/>
                </a:lnTo>
                <a:lnTo>
                  <a:pt x="1515037" y="6858000"/>
                </a:lnTo>
                <a:lnTo>
                  <a:pt x="206190" y="6858000"/>
                </a:lnTo>
                <a:lnTo>
                  <a:pt x="206190" y="3675529"/>
                </a:lnTo>
                <a:lnTo>
                  <a:pt x="71719" y="3675529"/>
                </a:lnTo>
                <a:cubicBezTo>
                  <a:pt x="32110" y="3675529"/>
                  <a:pt x="0" y="3643419"/>
                  <a:pt x="0" y="3603810"/>
                </a:cubicBezTo>
                <a:lnTo>
                  <a:pt x="0" y="3299013"/>
                </a:lnTo>
                <a:cubicBezTo>
                  <a:pt x="0" y="3259404"/>
                  <a:pt x="32110" y="3227294"/>
                  <a:pt x="71719" y="3227294"/>
                </a:cubicBezTo>
                <a:lnTo>
                  <a:pt x="206190" y="3227294"/>
                </a:lnTo>
                <a:close/>
              </a:path>
            </a:pathLst>
          </a:custGeom>
          <a:solidFill>
            <a:srgbClr val="EC9A9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MX"/>
          </a:p>
        </p:txBody>
      </p:sp>
      <p:sp>
        <p:nvSpPr>
          <p:cNvPr id="13" name="Forma libre: forma 12">
            <a:extLst>
              <a:ext uri="{FF2B5EF4-FFF2-40B4-BE49-F238E27FC236}">
                <a16:creationId xmlns:a16="http://schemas.microsoft.com/office/drawing/2014/main" id="{F1152AB6-6F0C-C32F-289F-EDBBC14C50BC}"/>
              </a:ext>
            </a:extLst>
          </p:cNvPr>
          <p:cNvSpPr/>
          <p:nvPr/>
        </p:nvSpPr>
        <p:spPr>
          <a:xfrm>
            <a:off x="-1971674" y="-8967"/>
            <a:ext cx="14280220" cy="6915098"/>
          </a:xfrm>
          <a:custGeom>
            <a:avLst/>
            <a:gdLst>
              <a:gd name="connsiteX0" fmla="*/ 206190 w 1515037"/>
              <a:gd name="connsiteY0" fmla="*/ 0 h 6858000"/>
              <a:gd name="connsiteX1" fmla="*/ 1515037 w 1515037"/>
              <a:gd name="connsiteY1" fmla="*/ 0 h 6858000"/>
              <a:gd name="connsiteX2" fmla="*/ 1515037 w 1515037"/>
              <a:gd name="connsiteY2" fmla="*/ 6858000 h 6858000"/>
              <a:gd name="connsiteX3" fmla="*/ 206190 w 1515037"/>
              <a:gd name="connsiteY3" fmla="*/ 6858000 h 6858000"/>
              <a:gd name="connsiteX4" fmla="*/ 206190 w 1515037"/>
              <a:gd name="connsiteY4" fmla="*/ 3675529 h 6858000"/>
              <a:gd name="connsiteX5" fmla="*/ 71719 w 1515037"/>
              <a:gd name="connsiteY5" fmla="*/ 3675529 h 6858000"/>
              <a:gd name="connsiteX6" fmla="*/ 0 w 1515037"/>
              <a:gd name="connsiteY6" fmla="*/ 3603810 h 6858000"/>
              <a:gd name="connsiteX7" fmla="*/ 0 w 1515037"/>
              <a:gd name="connsiteY7" fmla="*/ 3299013 h 6858000"/>
              <a:gd name="connsiteX8" fmla="*/ 71719 w 1515037"/>
              <a:gd name="connsiteY8" fmla="*/ 3227294 h 6858000"/>
              <a:gd name="connsiteX9" fmla="*/ 206190 w 1515037"/>
              <a:gd name="connsiteY9" fmla="*/ 322729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15037" h="6858000">
                <a:moveTo>
                  <a:pt x="206190" y="0"/>
                </a:moveTo>
                <a:lnTo>
                  <a:pt x="1515037" y="0"/>
                </a:lnTo>
                <a:lnTo>
                  <a:pt x="1515037" y="6858000"/>
                </a:lnTo>
                <a:lnTo>
                  <a:pt x="206190" y="6858000"/>
                </a:lnTo>
                <a:lnTo>
                  <a:pt x="206190" y="3675529"/>
                </a:lnTo>
                <a:lnTo>
                  <a:pt x="71719" y="3675529"/>
                </a:lnTo>
                <a:cubicBezTo>
                  <a:pt x="32110" y="3675529"/>
                  <a:pt x="0" y="3643419"/>
                  <a:pt x="0" y="3603810"/>
                </a:cubicBezTo>
                <a:lnTo>
                  <a:pt x="0" y="3299013"/>
                </a:lnTo>
                <a:cubicBezTo>
                  <a:pt x="0" y="3259404"/>
                  <a:pt x="32110" y="3227294"/>
                  <a:pt x="71719" y="3227294"/>
                </a:cubicBezTo>
                <a:lnTo>
                  <a:pt x="206190" y="3227294"/>
                </a:lnTo>
                <a:close/>
              </a:path>
            </a:pathLst>
          </a:custGeom>
          <a:solidFill>
            <a:srgbClr val="F1FA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MX"/>
          </a:p>
        </p:txBody>
      </p:sp>
      <p:sp>
        <p:nvSpPr>
          <p:cNvPr id="14" name="Forma libre: forma 13">
            <a:extLst>
              <a:ext uri="{FF2B5EF4-FFF2-40B4-BE49-F238E27FC236}">
                <a16:creationId xmlns:a16="http://schemas.microsoft.com/office/drawing/2014/main" id="{5F969BF3-1B09-8466-EC4E-7F5F955747BB}"/>
              </a:ext>
            </a:extLst>
          </p:cNvPr>
          <p:cNvSpPr/>
          <p:nvPr/>
        </p:nvSpPr>
        <p:spPr>
          <a:xfrm>
            <a:off x="10910048" y="-8972"/>
            <a:ext cx="1515037" cy="6915098"/>
          </a:xfrm>
          <a:custGeom>
            <a:avLst/>
            <a:gdLst>
              <a:gd name="connsiteX0" fmla="*/ 206190 w 1515037"/>
              <a:gd name="connsiteY0" fmla="*/ 0 h 6858000"/>
              <a:gd name="connsiteX1" fmla="*/ 1515037 w 1515037"/>
              <a:gd name="connsiteY1" fmla="*/ 0 h 6858000"/>
              <a:gd name="connsiteX2" fmla="*/ 1515037 w 1515037"/>
              <a:gd name="connsiteY2" fmla="*/ 6858000 h 6858000"/>
              <a:gd name="connsiteX3" fmla="*/ 206190 w 1515037"/>
              <a:gd name="connsiteY3" fmla="*/ 6858000 h 6858000"/>
              <a:gd name="connsiteX4" fmla="*/ 206190 w 1515037"/>
              <a:gd name="connsiteY4" fmla="*/ 3675529 h 6858000"/>
              <a:gd name="connsiteX5" fmla="*/ 71719 w 1515037"/>
              <a:gd name="connsiteY5" fmla="*/ 3675529 h 6858000"/>
              <a:gd name="connsiteX6" fmla="*/ 0 w 1515037"/>
              <a:gd name="connsiteY6" fmla="*/ 3603810 h 6858000"/>
              <a:gd name="connsiteX7" fmla="*/ 0 w 1515037"/>
              <a:gd name="connsiteY7" fmla="*/ 3299013 h 6858000"/>
              <a:gd name="connsiteX8" fmla="*/ 71719 w 1515037"/>
              <a:gd name="connsiteY8" fmla="*/ 3227294 h 6858000"/>
              <a:gd name="connsiteX9" fmla="*/ 206190 w 1515037"/>
              <a:gd name="connsiteY9" fmla="*/ 322729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15037" h="6858000">
                <a:moveTo>
                  <a:pt x="206190" y="0"/>
                </a:moveTo>
                <a:lnTo>
                  <a:pt x="1515037" y="0"/>
                </a:lnTo>
                <a:lnTo>
                  <a:pt x="1515037" y="6858000"/>
                </a:lnTo>
                <a:lnTo>
                  <a:pt x="206190" y="6858000"/>
                </a:lnTo>
                <a:lnTo>
                  <a:pt x="206190" y="3675529"/>
                </a:lnTo>
                <a:lnTo>
                  <a:pt x="71719" y="3675529"/>
                </a:lnTo>
                <a:cubicBezTo>
                  <a:pt x="32110" y="3675529"/>
                  <a:pt x="0" y="3643419"/>
                  <a:pt x="0" y="3603810"/>
                </a:cubicBezTo>
                <a:lnTo>
                  <a:pt x="0" y="3299013"/>
                </a:lnTo>
                <a:cubicBezTo>
                  <a:pt x="0" y="3259404"/>
                  <a:pt x="32110" y="3227294"/>
                  <a:pt x="71719" y="3227294"/>
                </a:cubicBezTo>
                <a:lnTo>
                  <a:pt x="206190" y="3227294"/>
                </a:lnTo>
                <a:close/>
              </a:path>
            </a:pathLst>
          </a:custGeom>
          <a:solidFill>
            <a:srgbClr val="A8DAD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MX"/>
          </a:p>
        </p:txBody>
      </p:sp>
      <p:sp>
        <p:nvSpPr>
          <p:cNvPr id="15" name="Forma libre: forma 14">
            <a:extLst>
              <a:ext uri="{FF2B5EF4-FFF2-40B4-BE49-F238E27FC236}">
                <a16:creationId xmlns:a16="http://schemas.microsoft.com/office/drawing/2014/main" id="{12218533-709C-7C33-7613-C17D12C35410}"/>
              </a:ext>
            </a:extLst>
          </p:cNvPr>
          <p:cNvSpPr/>
          <p:nvPr/>
        </p:nvSpPr>
        <p:spPr>
          <a:xfrm>
            <a:off x="11035551" y="-8972"/>
            <a:ext cx="1515037" cy="6915098"/>
          </a:xfrm>
          <a:custGeom>
            <a:avLst/>
            <a:gdLst>
              <a:gd name="connsiteX0" fmla="*/ 206190 w 1515037"/>
              <a:gd name="connsiteY0" fmla="*/ 0 h 6858000"/>
              <a:gd name="connsiteX1" fmla="*/ 1515037 w 1515037"/>
              <a:gd name="connsiteY1" fmla="*/ 0 h 6858000"/>
              <a:gd name="connsiteX2" fmla="*/ 1515037 w 1515037"/>
              <a:gd name="connsiteY2" fmla="*/ 6858000 h 6858000"/>
              <a:gd name="connsiteX3" fmla="*/ 206190 w 1515037"/>
              <a:gd name="connsiteY3" fmla="*/ 6858000 h 6858000"/>
              <a:gd name="connsiteX4" fmla="*/ 206190 w 1515037"/>
              <a:gd name="connsiteY4" fmla="*/ 3675529 h 6858000"/>
              <a:gd name="connsiteX5" fmla="*/ 71719 w 1515037"/>
              <a:gd name="connsiteY5" fmla="*/ 3675529 h 6858000"/>
              <a:gd name="connsiteX6" fmla="*/ 0 w 1515037"/>
              <a:gd name="connsiteY6" fmla="*/ 3603810 h 6858000"/>
              <a:gd name="connsiteX7" fmla="*/ 0 w 1515037"/>
              <a:gd name="connsiteY7" fmla="*/ 3299013 h 6858000"/>
              <a:gd name="connsiteX8" fmla="*/ 71719 w 1515037"/>
              <a:gd name="connsiteY8" fmla="*/ 3227294 h 6858000"/>
              <a:gd name="connsiteX9" fmla="*/ 206190 w 1515037"/>
              <a:gd name="connsiteY9" fmla="*/ 322729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15037" h="6858000">
                <a:moveTo>
                  <a:pt x="206190" y="0"/>
                </a:moveTo>
                <a:lnTo>
                  <a:pt x="1515037" y="0"/>
                </a:lnTo>
                <a:lnTo>
                  <a:pt x="1515037" y="6858000"/>
                </a:lnTo>
                <a:lnTo>
                  <a:pt x="206190" y="6858000"/>
                </a:lnTo>
                <a:lnTo>
                  <a:pt x="206190" y="3675529"/>
                </a:lnTo>
                <a:lnTo>
                  <a:pt x="71719" y="3675529"/>
                </a:lnTo>
                <a:cubicBezTo>
                  <a:pt x="32110" y="3675529"/>
                  <a:pt x="0" y="3643419"/>
                  <a:pt x="0" y="3603810"/>
                </a:cubicBezTo>
                <a:lnTo>
                  <a:pt x="0" y="3299013"/>
                </a:lnTo>
                <a:cubicBezTo>
                  <a:pt x="0" y="3259404"/>
                  <a:pt x="32110" y="3227294"/>
                  <a:pt x="71719" y="3227294"/>
                </a:cubicBezTo>
                <a:lnTo>
                  <a:pt x="206190" y="3227294"/>
                </a:lnTo>
                <a:close/>
              </a:path>
            </a:pathLst>
          </a:custGeom>
          <a:solidFill>
            <a:srgbClr val="457B9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MX"/>
          </a:p>
        </p:txBody>
      </p:sp>
      <p:sp>
        <p:nvSpPr>
          <p:cNvPr id="16" name="Forma libre: forma 15">
            <a:extLst>
              <a:ext uri="{FF2B5EF4-FFF2-40B4-BE49-F238E27FC236}">
                <a16:creationId xmlns:a16="http://schemas.microsoft.com/office/drawing/2014/main" id="{364C8C60-28BE-6DB8-A443-289C3E829B5A}"/>
              </a:ext>
            </a:extLst>
          </p:cNvPr>
          <p:cNvSpPr/>
          <p:nvPr/>
        </p:nvSpPr>
        <p:spPr>
          <a:xfrm>
            <a:off x="11161060" y="-8972"/>
            <a:ext cx="1515037" cy="6915098"/>
          </a:xfrm>
          <a:custGeom>
            <a:avLst/>
            <a:gdLst>
              <a:gd name="connsiteX0" fmla="*/ 206190 w 1515037"/>
              <a:gd name="connsiteY0" fmla="*/ 0 h 6858000"/>
              <a:gd name="connsiteX1" fmla="*/ 1515037 w 1515037"/>
              <a:gd name="connsiteY1" fmla="*/ 0 h 6858000"/>
              <a:gd name="connsiteX2" fmla="*/ 1515037 w 1515037"/>
              <a:gd name="connsiteY2" fmla="*/ 6858000 h 6858000"/>
              <a:gd name="connsiteX3" fmla="*/ 206190 w 1515037"/>
              <a:gd name="connsiteY3" fmla="*/ 6858000 h 6858000"/>
              <a:gd name="connsiteX4" fmla="*/ 206190 w 1515037"/>
              <a:gd name="connsiteY4" fmla="*/ 3675529 h 6858000"/>
              <a:gd name="connsiteX5" fmla="*/ 71719 w 1515037"/>
              <a:gd name="connsiteY5" fmla="*/ 3675529 h 6858000"/>
              <a:gd name="connsiteX6" fmla="*/ 0 w 1515037"/>
              <a:gd name="connsiteY6" fmla="*/ 3603810 h 6858000"/>
              <a:gd name="connsiteX7" fmla="*/ 0 w 1515037"/>
              <a:gd name="connsiteY7" fmla="*/ 3299013 h 6858000"/>
              <a:gd name="connsiteX8" fmla="*/ 71719 w 1515037"/>
              <a:gd name="connsiteY8" fmla="*/ 3227294 h 6858000"/>
              <a:gd name="connsiteX9" fmla="*/ 206190 w 1515037"/>
              <a:gd name="connsiteY9" fmla="*/ 322729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15037" h="6858000">
                <a:moveTo>
                  <a:pt x="206190" y="0"/>
                </a:moveTo>
                <a:lnTo>
                  <a:pt x="1515037" y="0"/>
                </a:lnTo>
                <a:lnTo>
                  <a:pt x="1515037" y="6858000"/>
                </a:lnTo>
                <a:lnTo>
                  <a:pt x="206190" y="6858000"/>
                </a:lnTo>
                <a:lnTo>
                  <a:pt x="206190" y="3675529"/>
                </a:lnTo>
                <a:lnTo>
                  <a:pt x="71719" y="3675529"/>
                </a:lnTo>
                <a:cubicBezTo>
                  <a:pt x="32110" y="3675529"/>
                  <a:pt x="0" y="3643419"/>
                  <a:pt x="0" y="3603810"/>
                </a:cubicBezTo>
                <a:lnTo>
                  <a:pt x="0" y="3299013"/>
                </a:lnTo>
                <a:cubicBezTo>
                  <a:pt x="0" y="3259404"/>
                  <a:pt x="32110" y="3227294"/>
                  <a:pt x="71719" y="3227294"/>
                </a:cubicBezTo>
                <a:lnTo>
                  <a:pt x="206190" y="3227294"/>
                </a:lnTo>
                <a:close/>
              </a:path>
            </a:pathLst>
          </a:custGeom>
          <a:solidFill>
            <a:srgbClr val="1D35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MX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5B6244F0-9DE1-9BDA-D2FD-0403FB824386}"/>
              </a:ext>
            </a:extLst>
          </p:cNvPr>
          <p:cNvSpPr txBox="1"/>
          <p:nvPr/>
        </p:nvSpPr>
        <p:spPr>
          <a:xfrm>
            <a:off x="95250" y="171450"/>
            <a:ext cx="108147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600" b="1" dirty="0">
                <a:solidFill>
                  <a:srgbClr val="1D3557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Matriz de Adyacencia</a:t>
            </a:r>
          </a:p>
        </p:txBody>
      </p:sp>
      <p:sp>
        <p:nvSpPr>
          <p:cNvPr id="25" name="Rectángulo: esquinas redondeadas 24">
            <a:extLst>
              <a:ext uri="{FF2B5EF4-FFF2-40B4-BE49-F238E27FC236}">
                <a16:creationId xmlns:a16="http://schemas.microsoft.com/office/drawing/2014/main" id="{15A37513-D12C-7DCA-68F2-D548F8AC6C30}"/>
              </a:ext>
            </a:extLst>
          </p:cNvPr>
          <p:cNvSpPr/>
          <p:nvPr/>
        </p:nvSpPr>
        <p:spPr>
          <a:xfrm>
            <a:off x="1864659" y="1543491"/>
            <a:ext cx="7028329" cy="3986178"/>
          </a:xfrm>
          <a:prstGeom prst="roundRect">
            <a:avLst>
              <a:gd name="adj" fmla="val 5059"/>
            </a:avLst>
          </a:prstGeom>
          <a:blipFill>
            <a:blip r:embed="rId2"/>
            <a:stretch>
              <a:fillRect/>
            </a:stretch>
          </a:blip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7540551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rma libre: forma 11">
            <a:extLst>
              <a:ext uri="{FF2B5EF4-FFF2-40B4-BE49-F238E27FC236}">
                <a16:creationId xmlns:a16="http://schemas.microsoft.com/office/drawing/2014/main" id="{3D13DD48-1C9B-9148-965C-E01216A86803}"/>
              </a:ext>
            </a:extLst>
          </p:cNvPr>
          <p:cNvSpPr/>
          <p:nvPr/>
        </p:nvSpPr>
        <p:spPr>
          <a:xfrm>
            <a:off x="-1937983" y="-8967"/>
            <a:ext cx="14129983" cy="6915098"/>
          </a:xfrm>
          <a:custGeom>
            <a:avLst/>
            <a:gdLst>
              <a:gd name="connsiteX0" fmla="*/ 206190 w 1515037"/>
              <a:gd name="connsiteY0" fmla="*/ 0 h 6858000"/>
              <a:gd name="connsiteX1" fmla="*/ 1515037 w 1515037"/>
              <a:gd name="connsiteY1" fmla="*/ 0 h 6858000"/>
              <a:gd name="connsiteX2" fmla="*/ 1515037 w 1515037"/>
              <a:gd name="connsiteY2" fmla="*/ 6858000 h 6858000"/>
              <a:gd name="connsiteX3" fmla="*/ 206190 w 1515037"/>
              <a:gd name="connsiteY3" fmla="*/ 6858000 h 6858000"/>
              <a:gd name="connsiteX4" fmla="*/ 206190 w 1515037"/>
              <a:gd name="connsiteY4" fmla="*/ 3675529 h 6858000"/>
              <a:gd name="connsiteX5" fmla="*/ 71719 w 1515037"/>
              <a:gd name="connsiteY5" fmla="*/ 3675529 h 6858000"/>
              <a:gd name="connsiteX6" fmla="*/ 0 w 1515037"/>
              <a:gd name="connsiteY6" fmla="*/ 3603810 h 6858000"/>
              <a:gd name="connsiteX7" fmla="*/ 0 w 1515037"/>
              <a:gd name="connsiteY7" fmla="*/ 3299013 h 6858000"/>
              <a:gd name="connsiteX8" fmla="*/ 71719 w 1515037"/>
              <a:gd name="connsiteY8" fmla="*/ 3227294 h 6858000"/>
              <a:gd name="connsiteX9" fmla="*/ 206190 w 1515037"/>
              <a:gd name="connsiteY9" fmla="*/ 322729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15037" h="6858000">
                <a:moveTo>
                  <a:pt x="206190" y="0"/>
                </a:moveTo>
                <a:lnTo>
                  <a:pt x="1515037" y="0"/>
                </a:lnTo>
                <a:lnTo>
                  <a:pt x="1515037" y="6858000"/>
                </a:lnTo>
                <a:lnTo>
                  <a:pt x="206190" y="6858000"/>
                </a:lnTo>
                <a:lnTo>
                  <a:pt x="206190" y="3675529"/>
                </a:lnTo>
                <a:lnTo>
                  <a:pt x="71719" y="3675529"/>
                </a:lnTo>
                <a:cubicBezTo>
                  <a:pt x="32110" y="3675529"/>
                  <a:pt x="0" y="3643419"/>
                  <a:pt x="0" y="3603810"/>
                </a:cubicBezTo>
                <a:lnTo>
                  <a:pt x="0" y="3299013"/>
                </a:lnTo>
                <a:cubicBezTo>
                  <a:pt x="0" y="3259404"/>
                  <a:pt x="32110" y="3227294"/>
                  <a:pt x="71719" y="3227294"/>
                </a:cubicBezTo>
                <a:lnTo>
                  <a:pt x="206190" y="3227294"/>
                </a:lnTo>
                <a:close/>
              </a:path>
            </a:pathLst>
          </a:custGeom>
          <a:solidFill>
            <a:srgbClr val="EC9A9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MX"/>
          </a:p>
        </p:txBody>
      </p:sp>
      <p:sp>
        <p:nvSpPr>
          <p:cNvPr id="13" name="Forma libre: forma 12">
            <a:extLst>
              <a:ext uri="{FF2B5EF4-FFF2-40B4-BE49-F238E27FC236}">
                <a16:creationId xmlns:a16="http://schemas.microsoft.com/office/drawing/2014/main" id="{F1152AB6-6F0C-C32F-289F-EDBBC14C50BC}"/>
              </a:ext>
            </a:extLst>
          </p:cNvPr>
          <p:cNvSpPr/>
          <p:nvPr/>
        </p:nvSpPr>
        <p:spPr>
          <a:xfrm>
            <a:off x="-1971674" y="-8967"/>
            <a:ext cx="14280220" cy="6915098"/>
          </a:xfrm>
          <a:custGeom>
            <a:avLst/>
            <a:gdLst>
              <a:gd name="connsiteX0" fmla="*/ 206190 w 1515037"/>
              <a:gd name="connsiteY0" fmla="*/ 0 h 6858000"/>
              <a:gd name="connsiteX1" fmla="*/ 1515037 w 1515037"/>
              <a:gd name="connsiteY1" fmla="*/ 0 h 6858000"/>
              <a:gd name="connsiteX2" fmla="*/ 1515037 w 1515037"/>
              <a:gd name="connsiteY2" fmla="*/ 6858000 h 6858000"/>
              <a:gd name="connsiteX3" fmla="*/ 206190 w 1515037"/>
              <a:gd name="connsiteY3" fmla="*/ 6858000 h 6858000"/>
              <a:gd name="connsiteX4" fmla="*/ 206190 w 1515037"/>
              <a:gd name="connsiteY4" fmla="*/ 3675529 h 6858000"/>
              <a:gd name="connsiteX5" fmla="*/ 71719 w 1515037"/>
              <a:gd name="connsiteY5" fmla="*/ 3675529 h 6858000"/>
              <a:gd name="connsiteX6" fmla="*/ 0 w 1515037"/>
              <a:gd name="connsiteY6" fmla="*/ 3603810 h 6858000"/>
              <a:gd name="connsiteX7" fmla="*/ 0 w 1515037"/>
              <a:gd name="connsiteY7" fmla="*/ 3299013 h 6858000"/>
              <a:gd name="connsiteX8" fmla="*/ 71719 w 1515037"/>
              <a:gd name="connsiteY8" fmla="*/ 3227294 h 6858000"/>
              <a:gd name="connsiteX9" fmla="*/ 206190 w 1515037"/>
              <a:gd name="connsiteY9" fmla="*/ 322729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15037" h="6858000">
                <a:moveTo>
                  <a:pt x="206190" y="0"/>
                </a:moveTo>
                <a:lnTo>
                  <a:pt x="1515037" y="0"/>
                </a:lnTo>
                <a:lnTo>
                  <a:pt x="1515037" y="6858000"/>
                </a:lnTo>
                <a:lnTo>
                  <a:pt x="206190" y="6858000"/>
                </a:lnTo>
                <a:lnTo>
                  <a:pt x="206190" y="3675529"/>
                </a:lnTo>
                <a:lnTo>
                  <a:pt x="71719" y="3675529"/>
                </a:lnTo>
                <a:cubicBezTo>
                  <a:pt x="32110" y="3675529"/>
                  <a:pt x="0" y="3643419"/>
                  <a:pt x="0" y="3603810"/>
                </a:cubicBezTo>
                <a:lnTo>
                  <a:pt x="0" y="3299013"/>
                </a:lnTo>
                <a:cubicBezTo>
                  <a:pt x="0" y="3259404"/>
                  <a:pt x="32110" y="3227294"/>
                  <a:pt x="71719" y="3227294"/>
                </a:cubicBezTo>
                <a:lnTo>
                  <a:pt x="206190" y="3227294"/>
                </a:lnTo>
                <a:close/>
              </a:path>
            </a:pathLst>
          </a:custGeom>
          <a:solidFill>
            <a:srgbClr val="F1FA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MX"/>
          </a:p>
        </p:txBody>
      </p:sp>
      <p:sp>
        <p:nvSpPr>
          <p:cNvPr id="14" name="Forma libre: forma 13">
            <a:extLst>
              <a:ext uri="{FF2B5EF4-FFF2-40B4-BE49-F238E27FC236}">
                <a16:creationId xmlns:a16="http://schemas.microsoft.com/office/drawing/2014/main" id="{5F969BF3-1B09-8466-EC4E-7F5F955747BB}"/>
              </a:ext>
            </a:extLst>
          </p:cNvPr>
          <p:cNvSpPr/>
          <p:nvPr/>
        </p:nvSpPr>
        <p:spPr>
          <a:xfrm>
            <a:off x="10910048" y="-8972"/>
            <a:ext cx="1515037" cy="6915098"/>
          </a:xfrm>
          <a:custGeom>
            <a:avLst/>
            <a:gdLst>
              <a:gd name="connsiteX0" fmla="*/ 206190 w 1515037"/>
              <a:gd name="connsiteY0" fmla="*/ 0 h 6858000"/>
              <a:gd name="connsiteX1" fmla="*/ 1515037 w 1515037"/>
              <a:gd name="connsiteY1" fmla="*/ 0 h 6858000"/>
              <a:gd name="connsiteX2" fmla="*/ 1515037 w 1515037"/>
              <a:gd name="connsiteY2" fmla="*/ 6858000 h 6858000"/>
              <a:gd name="connsiteX3" fmla="*/ 206190 w 1515037"/>
              <a:gd name="connsiteY3" fmla="*/ 6858000 h 6858000"/>
              <a:gd name="connsiteX4" fmla="*/ 206190 w 1515037"/>
              <a:gd name="connsiteY4" fmla="*/ 3675529 h 6858000"/>
              <a:gd name="connsiteX5" fmla="*/ 71719 w 1515037"/>
              <a:gd name="connsiteY5" fmla="*/ 3675529 h 6858000"/>
              <a:gd name="connsiteX6" fmla="*/ 0 w 1515037"/>
              <a:gd name="connsiteY6" fmla="*/ 3603810 h 6858000"/>
              <a:gd name="connsiteX7" fmla="*/ 0 w 1515037"/>
              <a:gd name="connsiteY7" fmla="*/ 3299013 h 6858000"/>
              <a:gd name="connsiteX8" fmla="*/ 71719 w 1515037"/>
              <a:gd name="connsiteY8" fmla="*/ 3227294 h 6858000"/>
              <a:gd name="connsiteX9" fmla="*/ 206190 w 1515037"/>
              <a:gd name="connsiteY9" fmla="*/ 322729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15037" h="6858000">
                <a:moveTo>
                  <a:pt x="206190" y="0"/>
                </a:moveTo>
                <a:lnTo>
                  <a:pt x="1515037" y="0"/>
                </a:lnTo>
                <a:lnTo>
                  <a:pt x="1515037" y="6858000"/>
                </a:lnTo>
                <a:lnTo>
                  <a:pt x="206190" y="6858000"/>
                </a:lnTo>
                <a:lnTo>
                  <a:pt x="206190" y="3675529"/>
                </a:lnTo>
                <a:lnTo>
                  <a:pt x="71719" y="3675529"/>
                </a:lnTo>
                <a:cubicBezTo>
                  <a:pt x="32110" y="3675529"/>
                  <a:pt x="0" y="3643419"/>
                  <a:pt x="0" y="3603810"/>
                </a:cubicBezTo>
                <a:lnTo>
                  <a:pt x="0" y="3299013"/>
                </a:lnTo>
                <a:cubicBezTo>
                  <a:pt x="0" y="3259404"/>
                  <a:pt x="32110" y="3227294"/>
                  <a:pt x="71719" y="3227294"/>
                </a:cubicBezTo>
                <a:lnTo>
                  <a:pt x="206190" y="3227294"/>
                </a:lnTo>
                <a:close/>
              </a:path>
            </a:pathLst>
          </a:custGeom>
          <a:solidFill>
            <a:srgbClr val="A8DAD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MX"/>
          </a:p>
        </p:txBody>
      </p:sp>
      <p:sp>
        <p:nvSpPr>
          <p:cNvPr id="15" name="Forma libre: forma 14">
            <a:extLst>
              <a:ext uri="{FF2B5EF4-FFF2-40B4-BE49-F238E27FC236}">
                <a16:creationId xmlns:a16="http://schemas.microsoft.com/office/drawing/2014/main" id="{12218533-709C-7C33-7613-C17D12C35410}"/>
              </a:ext>
            </a:extLst>
          </p:cNvPr>
          <p:cNvSpPr/>
          <p:nvPr/>
        </p:nvSpPr>
        <p:spPr>
          <a:xfrm>
            <a:off x="11035551" y="-8972"/>
            <a:ext cx="1515037" cy="6915098"/>
          </a:xfrm>
          <a:custGeom>
            <a:avLst/>
            <a:gdLst>
              <a:gd name="connsiteX0" fmla="*/ 206190 w 1515037"/>
              <a:gd name="connsiteY0" fmla="*/ 0 h 6858000"/>
              <a:gd name="connsiteX1" fmla="*/ 1515037 w 1515037"/>
              <a:gd name="connsiteY1" fmla="*/ 0 h 6858000"/>
              <a:gd name="connsiteX2" fmla="*/ 1515037 w 1515037"/>
              <a:gd name="connsiteY2" fmla="*/ 6858000 h 6858000"/>
              <a:gd name="connsiteX3" fmla="*/ 206190 w 1515037"/>
              <a:gd name="connsiteY3" fmla="*/ 6858000 h 6858000"/>
              <a:gd name="connsiteX4" fmla="*/ 206190 w 1515037"/>
              <a:gd name="connsiteY4" fmla="*/ 3675529 h 6858000"/>
              <a:gd name="connsiteX5" fmla="*/ 71719 w 1515037"/>
              <a:gd name="connsiteY5" fmla="*/ 3675529 h 6858000"/>
              <a:gd name="connsiteX6" fmla="*/ 0 w 1515037"/>
              <a:gd name="connsiteY6" fmla="*/ 3603810 h 6858000"/>
              <a:gd name="connsiteX7" fmla="*/ 0 w 1515037"/>
              <a:gd name="connsiteY7" fmla="*/ 3299013 h 6858000"/>
              <a:gd name="connsiteX8" fmla="*/ 71719 w 1515037"/>
              <a:gd name="connsiteY8" fmla="*/ 3227294 h 6858000"/>
              <a:gd name="connsiteX9" fmla="*/ 206190 w 1515037"/>
              <a:gd name="connsiteY9" fmla="*/ 322729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15037" h="6858000">
                <a:moveTo>
                  <a:pt x="206190" y="0"/>
                </a:moveTo>
                <a:lnTo>
                  <a:pt x="1515037" y="0"/>
                </a:lnTo>
                <a:lnTo>
                  <a:pt x="1515037" y="6858000"/>
                </a:lnTo>
                <a:lnTo>
                  <a:pt x="206190" y="6858000"/>
                </a:lnTo>
                <a:lnTo>
                  <a:pt x="206190" y="3675529"/>
                </a:lnTo>
                <a:lnTo>
                  <a:pt x="71719" y="3675529"/>
                </a:lnTo>
                <a:cubicBezTo>
                  <a:pt x="32110" y="3675529"/>
                  <a:pt x="0" y="3643419"/>
                  <a:pt x="0" y="3603810"/>
                </a:cubicBezTo>
                <a:lnTo>
                  <a:pt x="0" y="3299013"/>
                </a:lnTo>
                <a:cubicBezTo>
                  <a:pt x="0" y="3259404"/>
                  <a:pt x="32110" y="3227294"/>
                  <a:pt x="71719" y="3227294"/>
                </a:cubicBezTo>
                <a:lnTo>
                  <a:pt x="206190" y="3227294"/>
                </a:lnTo>
                <a:close/>
              </a:path>
            </a:pathLst>
          </a:custGeom>
          <a:solidFill>
            <a:srgbClr val="457B9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MX"/>
          </a:p>
        </p:txBody>
      </p:sp>
      <p:sp>
        <p:nvSpPr>
          <p:cNvPr id="16" name="Forma libre: forma 15">
            <a:extLst>
              <a:ext uri="{FF2B5EF4-FFF2-40B4-BE49-F238E27FC236}">
                <a16:creationId xmlns:a16="http://schemas.microsoft.com/office/drawing/2014/main" id="{364C8C60-28BE-6DB8-A443-289C3E829B5A}"/>
              </a:ext>
            </a:extLst>
          </p:cNvPr>
          <p:cNvSpPr/>
          <p:nvPr/>
        </p:nvSpPr>
        <p:spPr>
          <a:xfrm>
            <a:off x="11161060" y="-8972"/>
            <a:ext cx="1515037" cy="6915098"/>
          </a:xfrm>
          <a:custGeom>
            <a:avLst/>
            <a:gdLst>
              <a:gd name="connsiteX0" fmla="*/ 206190 w 1515037"/>
              <a:gd name="connsiteY0" fmla="*/ 0 h 6858000"/>
              <a:gd name="connsiteX1" fmla="*/ 1515037 w 1515037"/>
              <a:gd name="connsiteY1" fmla="*/ 0 h 6858000"/>
              <a:gd name="connsiteX2" fmla="*/ 1515037 w 1515037"/>
              <a:gd name="connsiteY2" fmla="*/ 6858000 h 6858000"/>
              <a:gd name="connsiteX3" fmla="*/ 206190 w 1515037"/>
              <a:gd name="connsiteY3" fmla="*/ 6858000 h 6858000"/>
              <a:gd name="connsiteX4" fmla="*/ 206190 w 1515037"/>
              <a:gd name="connsiteY4" fmla="*/ 3675529 h 6858000"/>
              <a:gd name="connsiteX5" fmla="*/ 71719 w 1515037"/>
              <a:gd name="connsiteY5" fmla="*/ 3675529 h 6858000"/>
              <a:gd name="connsiteX6" fmla="*/ 0 w 1515037"/>
              <a:gd name="connsiteY6" fmla="*/ 3603810 h 6858000"/>
              <a:gd name="connsiteX7" fmla="*/ 0 w 1515037"/>
              <a:gd name="connsiteY7" fmla="*/ 3299013 h 6858000"/>
              <a:gd name="connsiteX8" fmla="*/ 71719 w 1515037"/>
              <a:gd name="connsiteY8" fmla="*/ 3227294 h 6858000"/>
              <a:gd name="connsiteX9" fmla="*/ 206190 w 1515037"/>
              <a:gd name="connsiteY9" fmla="*/ 322729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15037" h="6858000">
                <a:moveTo>
                  <a:pt x="206190" y="0"/>
                </a:moveTo>
                <a:lnTo>
                  <a:pt x="1515037" y="0"/>
                </a:lnTo>
                <a:lnTo>
                  <a:pt x="1515037" y="6858000"/>
                </a:lnTo>
                <a:lnTo>
                  <a:pt x="206190" y="6858000"/>
                </a:lnTo>
                <a:lnTo>
                  <a:pt x="206190" y="3675529"/>
                </a:lnTo>
                <a:lnTo>
                  <a:pt x="71719" y="3675529"/>
                </a:lnTo>
                <a:cubicBezTo>
                  <a:pt x="32110" y="3675529"/>
                  <a:pt x="0" y="3643419"/>
                  <a:pt x="0" y="3603810"/>
                </a:cubicBezTo>
                <a:lnTo>
                  <a:pt x="0" y="3299013"/>
                </a:lnTo>
                <a:cubicBezTo>
                  <a:pt x="0" y="3259404"/>
                  <a:pt x="32110" y="3227294"/>
                  <a:pt x="71719" y="3227294"/>
                </a:cubicBezTo>
                <a:lnTo>
                  <a:pt x="206190" y="3227294"/>
                </a:lnTo>
                <a:close/>
              </a:path>
            </a:pathLst>
          </a:custGeom>
          <a:solidFill>
            <a:srgbClr val="1D35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MX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5B6244F0-9DE1-9BDA-D2FD-0403FB824386}"/>
              </a:ext>
            </a:extLst>
          </p:cNvPr>
          <p:cNvSpPr txBox="1"/>
          <p:nvPr/>
        </p:nvSpPr>
        <p:spPr>
          <a:xfrm>
            <a:off x="95250" y="171450"/>
            <a:ext cx="108147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600" b="1" dirty="0">
                <a:solidFill>
                  <a:srgbClr val="1D3557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Espacios Latentes</a:t>
            </a:r>
          </a:p>
        </p:txBody>
      </p:sp>
      <p:sp>
        <p:nvSpPr>
          <p:cNvPr id="62" name="Rectángulo: esquinas redondeadas 61">
            <a:extLst>
              <a:ext uri="{FF2B5EF4-FFF2-40B4-BE49-F238E27FC236}">
                <a16:creationId xmlns:a16="http://schemas.microsoft.com/office/drawing/2014/main" id="{5F3F2860-033F-4F42-326B-3C7A28FE4DBD}"/>
              </a:ext>
            </a:extLst>
          </p:cNvPr>
          <p:cNvSpPr/>
          <p:nvPr/>
        </p:nvSpPr>
        <p:spPr>
          <a:xfrm>
            <a:off x="809626" y="817781"/>
            <a:ext cx="9439274" cy="5763994"/>
          </a:xfrm>
          <a:prstGeom prst="roundRect">
            <a:avLst>
              <a:gd name="adj" fmla="val 5059"/>
            </a:avLst>
          </a:prstGeom>
          <a:blipFill>
            <a:blip r:embed="rId2"/>
            <a:stretch>
              <a:fillRect/>
            </a:stretch>
          </a:blip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2531306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rma libre: forma 11">
            <a:extLst>
              <a:ext uri="{FF2B5EF4-FFF2-40B4-BE49-F238E27FC236}">
                <a16:creationId xmlns:a16="http://schemas.microsoft.com/office/drawing/2014/main" id="{3D13DD48-1C9B-9148-965C-E01216A86803}"/>
              </a:ext>
            </a:extLst>
          </p:cNvPr>
          <p:cNvSpPr/>
          <p:nvPr/>
        </p:nvSpPr>
        <p:spPr>
          <a:xfrm>
            <a:off x="-1937983" y="-8967"/>
            <a:ext cx="14129983" cy="6915098"/>
          </a:xfrm>
          <a:custGeom>
            <a:avLst/>
            <a:gdLst>
              <a:gd name="connsiteX0" fmla="*/ 206190 w 1515037"/>
              <a:gd name="connsiteY0" fmla="*/ 0 h 6858000"/>
              <a:gd name="connsiteX1" fmla="*/ 1515037 w 1515037"/>
              <a:gd name="connsiteY1" fmla="*/ 0 h 6858000"/>
              <a:gd name="connsiteX2" fmla="*/ 1515037 w 1515037"/>
              <a:gd name="connsiteY2" fmla="*/ 6858000 h 6858000"/>
              <a:gd name="connsiteX3" fmla="*/ 206190 w 1515037"/>
              <a:gd name="connsiteY3" fmla="*/ 6858000 h 6858000"/>
              <a:gd name="connsiteX4" fmla="*/ 206190 w 1515037"/>
              <a:gd name="connsiteY4" fmla="*/ 3675529 h 6858000"/>
              <a:gd name="connsiteX5" fmla="*/ 71719 w 1515037"/>
              <a:gd name="connsiteY5" fmla="*/ 3675529 h 6858000"/>
              <a:gd name="connsiteX6" fmla="*/ 0 w 1515037"/>
              <a:gd name="connsiteY6" fmla="*/ 3603810 h 6858000"/>
              <a:gd name="connsiteX7" fmla="*/ 0 w 1515037"/>
              <a:gd name="connsiteY7" fmla="*/ 3299013 h 6858000"/>
              <a:gd name="connsiteX8" fmla="*/ 71719 w 1515037"/>
              <a:gd name="connsiteY8" fmla="*/ 3227294 h 6858000"/>
              <a:gd name="connsiteX9" fmla="*/ 206190 w 1515037"/>
              <a:gd name="connsiteY9" fmla="*/ 322729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15037" h="6858000">
                <a:moveTo>
                  <a:pt x="206190" y="0"/>
                </a:moveTo>
                <a:lnTo>
                  <a:pt x="1515037" y="0"/>
                </a:lnTo>
                <a:lnTo>
                  <a:pt x="1515037" y="6858000"/>
                </a:lnTo>
                <a:lnTo>
                  <a:pt x="206190" y="6858000"/>
                </a:lnTo>
                <a:lnTo>
                  <a:pt x="206190" y="3675529"/>
                </a:lnTo>
                <a:lnTo>
                  <a:pt x="71719" y="3675529"/>
                </a:lnTo>
                <a:cubicBezTo>
                  <a:pt x="32110" y="3675529"/>
                  <a:pt x="0" y="3643419"/>
                  <a:pt x="0" y="3603810"/>
                </a:cubicBezTo>
                <a:lnTo>
                  <a:pt x="0" y="3299013"/>
                </a:lnTo>
                <a:cubicBezTo>
                  <a:pt x="0" y="3259404"/>
                  <a:pt x="32110" y="3227294"/>
                  <a:pt x="71719" y="3227294"/>
                </a:cubicBezTo>
                <a:lnTo>
                  <a:pt x="206190" y="3227294"/>
                </a:lnTo>
                <a:close/>
              </a:path>
            </a:pathLst>
          </a:custGeom>
          <a:solidFill>
            <a:srgbClr val="EC9A9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MX"/>
          </a:p>
        </p:txBody>
      </p:sp>
      <p:sp>
        <p:nvSpPr>
          <p:cNvPr id="13" name="Forma libre: forma 12">
            <a:extLst>
              <a:ext uri="{FF2B5EF4-FFF2-40B4-BE49-F238E27FC236}">
                <a16:creationId xmlns:a16="http://schemas.microsoft.com/office/drawing/2014/main" id="{F1152AB6-6F0C-C32F-289F-EDBBC14C50BC}"/>
              </a:ext>
            </a:extLst>
          </p:cNvPr>
          <p:cNvSpPr/>
          <p:nvPr/>
        </p:nvSpPr>
        <p:spPr>
          <a:xfrm>
            <a:off x="-1971674" y="-8967"/>
            <a:ext cx="14280220" cy="6915098"/>
          </a:xfrm>
          <a:custGeom>
            <a:avLst/>
            <a:gdLst>
              <a:gd name="connsiteX0" fmla="*/ 206190 w 1515037"/>
              <a:gd name="connsiteY0" fmla="*/ 0 h 6858000"/>
              <a:gd name="connsiteX1" fmla="*/ 1515037 w 1515037"/>
              <a:gd name="connsiteY1" fmla="*/ 0 h 6858000"/>
              <a:gd name="connsiteX2" fmla="*/ 1515037 w 1515037"/>
              <a:gd name="connsiteY2" fmla="*/ 6858000 h 6858000"/>
              <a:gd name="connsiteX3" fmla="*/ 206190 w 1515037"/>
              <a:gd name="connsiteY3" fmla="*/ 6858000 h 6858000"/>
              <a:gd name="connsiteX4" fmla="*/ 206190 w 1515037"/>
              <a:gd name="connsiteY4" fmla="*/ 3675529 h 6858000"/>
              <a:gd name="connsiteX5" fmla="*/ 71719 w 1515037"/>
              <a:gd name="connsiteY5" fmla="*/ 3675529 h 6858000"/>
              <a:gd name="connsiteX6" fmla="*/ 0 w 1515037"/>
              <a:gd name="connsiteY6" fmla="*/ 3603810 h 6858000"/>
              <a:gd name="connsiteX7" fmla="*/ 0 w 1515037"/>
              <a:gd name="connsiteY7" fmla="*/ 3299013 h 6858000"/>
              <a:gd name="connsiteX8" fmla="*/ 71719 w 1515037"/>
              <a:gd name="connsiteY8" fmla="*/ 3227294 h 6858000"/>
              <a:gd name="connsiteX9" fmla="*/ 206190 w 1515037"/>
              <a:gd name="connsiteY9" fmla="*/ 322729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15037" h="6858000">
                <a:moveTo>
                  <a:pt x="206190" y="0"/>
                </a:moveTo>
                <a:lnTo>
                  <a:pt x="1515037" y="0"/>
                </a:lnTo>
                <a:lnTo>
                  <a:pt x="1515037" y="6858000"/>
                </a:lnTo>
                <a:lnTo>
                  <a:pt x="206190" y="6858000"/>
                </a:lnTo>
                <a:lnTo>
                  <a:pt x="206190" y="3675529"/>
                </a:lnTo>
                <a:lnTo>
                  <a:pt x="71719" y="3675529"/>
                </a:lnTo>
                <a:cubicBezTo>
                  <a:pt x="32110" y="3675529"/>
                  <a:pt x="0" y="3643419"/>
                  <a:pt x="0" y="3603810"/>
                </a:cubicBezTo>
                <a:lnTo>
                  <a:pt x="0" y="3299013"/>
                </a:lnTo>
                <a:cubicBezTo>
                  <a:pt x="0" y="3259404"/>
                  <a:pt x="32110" y="3227294"/>
                  <a:pt x="71719" y="3227294"/>
                </a:cubicBezTo>
                <a:lnTo>
                  <a:pt x="206190" y="3227294"/>
                </a:lnTo>
                <a:close/>
              </a:path>
            </a:pathLst>
          </a:custGeom>
          <a:solidFill>
            <a:srgbClr val="F1FA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MX"/>
          </a:p>
        </p:txBody>
      </p:sp>
      <p:sp>
        <p:nvSpPr>
          <p:cNvPr id="14" name="Forma libre: forma 13">
            <a:extLst>
              <a:ext uri="{FF2B5EF4-FFF2-40B4-BE49-F238E27FC236}">
                <a16:creationId xmlns:a16="http://schemas.microsoft.com/office/drawing/2014/main" id="{5F969BF3-1B09-8466-EC4E-7F5F955747BB}"/>
              </a:ext>
            </a:extLst>
          </p:cNvPr>
          <p:cNvSpPr/>
          <p:nvPr/>
        </p:nvSpPr>
        <p:spPr>
          <a:xfrm>
            <a:off x="-2038350" y="-8972"/>
            <a:ext cx="14463435" cy="6915098"/>
          </a:xfrm>
          <a:custGeom>
            <a:avLst/>
            <a:gdLst>
              <a:gd name="connsiteX0" fmla="*/ 206190 w 1515037"/>
              <a:gd name="connsiteY0" fmla="*/ 0 h 6858000"/>
              <a:gd name="connsiteX1" fmla="*/ 1515037 w 1515037"/>
              <a:gd name="connsiteY1" fmla="*/ 0 h 6858000"/>
              <a:gd name="connsiteX2" fmla="*/ 1515037 w 1515037"/>
              <a:gd name="connsiteY2" fmla="*/ 6858000 h 6858000"/>
              <a:gd name="connsiteX3" fmla="*/ 206190 w 1515037"/>
              <a:gd name="connsiteY3" fmla="*/ 6858000 h 6858000"/>
              <a:gd name="connsiteX4" fmla="*/ 206190 w 1515037"/>
              <a:gd name="connsiteY4" fmla="*/ 3675529 h 6858000"/>
              <a:gd name="connsiteX5" fmla="*/ 71719 w 1515037"/>
              <a:gd name="connsiteY5" fmla="*/ 3675529 h 6858000"/>
              <a:gd name="connsiteX6" fmla="*/ 0 w 1515037"/>
              <a:gd name="connsiteY6" fmla="*/ 3603810 h 6858000"/>
              <a:gd name="connsiteX7" fmla="*/ 0 w 1515037"/>
              <a:gd name="connsiteY7" fmla="*/ 3299013 h 6858000"/>
              <a:gd name="connsiteX8" fmla="*/ 71719 w 1515037"/>
              <a:gd name="connsiteY8" fmla="*/ 3227294 h 6858000"/>
              <a:gd name="connsiteX9" fmla="*/ 206190 w 1515037"/>
              <a:gd name="connsiteY9" fmla="*/ 322729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15037" h="6858000">
                <a:moveTo>
                  <a:pt x="206190" y="0"/>
                </a:moveTo>
                <a:lnTo>
                  <a:pt x="1515037" y="0"/>
                </a:lnTo>
                <a:lnTo>
                  <a:pt x="1515037" y="6858000"/>
                </a:lnTo>
                <a:lnTo>
                  <a:pt x="206190" y="6858000"/>
                </a:lnTo>
                <a:lnTo>
                  <a:pt x="206190" y="3675529"/>
                </a:lnTo>
                <a:lnTo>
                  <a:pt x="71719" y="3675529"/>
                </a:lnTo>
                <a:cubicBezTo>
                  <a:pt x="32110" y="3675529"/>
                  <a:pt x="0" y="3643419"/>
                  <a:pt x="0" y="3603810"/>
                </a:cubicBezTo>
                <a:lnTo>
                  <a:pt x="0" y="3299013"/>
                </a:lnTo>
                <a:cubicBezTo>
                  <a:pt x="0" y="3259404"/>
                  <a:pt x="32110" y="3227294"/>
                  <a:pt x="71719" y="3227294"/>
                </a:cubicBezTo>
                <a:lnTo>
                  <a:pt x="206190" y="3227294"/>
                </a:lnTo>
                <a:close/>
              </a:path>
            </a:pathLst>
          </a:custGeom>
          <a:solidFill>
            <a:srgbClr val="A8DAD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MX"/>
          </a:p>
        </p:txBody>
      </p:sp>
      <p:sp>
        <p:nvSpPr>
          <p:cNvPr id="15" name="Forma libre: forma 14">
            <a:extLst>
              <a:ext uri="{FF2B5EF4-FFF2-40B4-BE49-F238E27FC236}">
                <a16:creationId xmlns:a16="http://schemas.microsoft.com/office/drawing/2014/main" id="{12218533-709C-7C33-7613-C17D12C35410}"/>
              </a:ext>
            </a:extLst>
          </p:cNvPr>
          <p:cNvSpPr/>
          <p:nvPr/>
        </p:nvSpPr>
        <p:spPr>
          <a:xfrm>
            <a:off x="11035551" y="-8972"/>
            <a:ext cx="1515037" cy="6915098"/>
          </a:xfrm>
          <a:custGeom>
            <a:avLst/>
            <a:gdLst>
              <a:gd name="connsiteX0" fmla="*/ 206190 w 1515037"/>
              <a:gd name="connsiteY0" fmla="*/ 0 h 6858000"/>
              <a:gd name="connsiteX1" fmla="*/ 1515037 w 1515037"/>
              <a:gd name="connsiteY1" fmla="*/ 0 h 6858000"/>
              <a:gd name="connsiteX2" fmla="*/ 1515037 w 1515037"/>
              <a:gd name="connsiteY2" fmla="*/ 6858000 h 6858000"/>
              <a:gd name="connsiteX3" fmla="*/ 206190 w 1515037"/>
              <a:gd name="connsiteY3" fmla="*/ 6858000 h 6858000"/>
              <a:gd name="connsiteX4" fmla="*/ 206190 w 1515037"/>
              <a:gd name="connsiteY4" fmla="*/ 3675529 h 6858000"/>
              <a:gd name="connsiteX5" fmla="*/ 71719 w 1515037"/>
              <a:gd name="connsiteY5" fmla="*/ 3675529 h 6858000"/>
              <a:gd name="connsiteX6" fmla="*/ 0 w 1515037"/>
              <a:gd name="connsiteY6" fmla="*/ 3603810 h 6858000"/>
              <a:gd name="connsiteX7" fmla="*/ 0 w 1515037"/>
              <a:gd name="connsiteY7" fmla="*/ 3299013 h 6858000"/>
              <a:gd name="connsiteX8" fmla="*/ 71719 w 1515037"/>
              <a:gd name="connsiteY8" fmla="*/ 3227294 h 6858000"/>
              <a:gd name="connsiteX9" fmla="*/ 206190 w 1515037"/>
              <a:gd name="connsiteY9" fmla="*/ 322729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15037" h="6858000">
                <a:moveTo>
                  <a:pt x="206190" y="0"/>
                </a:moveTo>
                <a:lnTo>
                  <a:pt x="1515037" y="0"/>
                </a:lnTo>
                <a:lnTo>
                  <a:pt x="1515037" y="6858000"/>
                </a:lnTo>
                <a:lnTo>
                  <a:pt x="206190" y="6858000"/>
                </a:lnTo>
                <a:lnTo>
                  <a:pt x="206190" y="3675529"/>
                </a:lnTo>
                <a:lnTo>
                  <a:pt x="71719" y="3675529"/>
                </a:lnTo>
                <a:cubicBezTo>
                  <a:pt x="32110" y="3675529"/>
                  <a:pt x="0" y="3643419"/>
                  <a:pt x="0" y="3603810"/>
                </a:cubicBezTo>
                <a:lnTo>
                  <a:pt x="0" y="3299013"/>
                </a:lnTo>
                <a:cubicBezTo>
                  <a:pt x="0" y="3259404"/>
                  <a:pt x="32110" y="3227294"/>
                  <a:pt x="71719" y="3227294"/>
                </a:cubicBezTo>
                <a:lnTo>
                  <a:pt x="206190" y="3227294"/>
                </a:lnTo>
                <a:close/>
              </a:path>
            </a:pathLst>
          </a:custGeom>
          <a:solidFill>
            <a:srgbClr val="457B9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MX"/>
          </a:p>
        </p:txBody>
      </p:sp>
      <p:sp>
        <p:nvSpPr>
          <p:cNvPr id="16" name="Forma libre: forma 15">
            <a:extLst>
              <a:ext uri="{FF2B5EF4-FFF2-40B4-BE49-F238E27FC236}">
                <a16:creationId xmlns:a16="http://schemas.microsoft.com/office/drawing/2014/main" id="{364C8C60-28BE-6DB8-A443-289C3E829B5A}"/>
              </a:ext>
            </a:extLst>
          </p:cNvPr>
          <p:cNvSpPr/>
          <p:nvPr/>
        </p:nvSpPr>
        <p:spPr>
          <a:xfrm>
            <a:off x="11161060" y="-8972"/>
            <a:ext cx="1515037" cy="6915098"/>
          </a:xfrm>
          <a:custGeom>
            <a:avLst/>
            <a:gdLst>
              <a:gd name="connsiteX0" fmla="*/ 206190 w 1515037"/>
              <a:gd name="connsiteY0" fmla="*/ 0 h 6858000"/>
              <a:gd name="connsiteX1" fmla="*/ 1515037 w 1515037"/>
              <a:gd name="connsiteY1" fmla="*/ 0 h 6858000"/>
              <a:gd name="connsiteX2" fmla="*/ 1515037 w 1515037"/>
              <a:gd name="connsiteY2" fmla="*/ 6858000 h 6858000"/>
              <a:gd name="connsiteX3" fmla="*/ 206190 w 1515037"/>
              <a:gd name="connsiteY3" fmla="*/ 6858000 h 6858000"/>
              <a:gd name="connsiteX4" fmla="*/ 206190 w 1515037"/>
              <a:gd name="connsiteY4" fmla="*/ 3675529 h 6858000"/>
              <a:gd name="connsiteX5" fmla="*/ 71719 w 1515037"/>
              <a:gd name="connsiteY5" fmla="*/ 3675529 h 6858000"/>
              <a:gd name="connsiteX6" fmla="*/ 0 w 1515037"/>
              <a:gd name="connsiteY6" fmla="*/ 3603810 h 6858000"/>
              <a:gd name="connsiteX7" fmla="*/ 0 w 1515037"/>
              <a:gd name="connsiteY7" fmla="*/ 3299013 h 6858000"/>
              <a:gd name="connsiteX8" fmla="*/ 71719 w 1515037"/>
              <a:gd name="connsiteY8" fmla="*/ 3227294 h 6858000"/>
              <a:gd name="connsiteX9" fmla="*/ 206190 w 1515037"/>
              <a:gd name="connsiteY9" fmla="*/ 322729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15037" h="6858000">
                <a:moveTo>
                  <a:pt x="206190" y="0"/>
                </a:moveTo>
                <a:lnTo>
                  <a:pt x="1515037" y="0"/>
                </a:lnTo>
                <a:lnTo>
                  <a:pt x="1515037" y="6858000"/>
                </a:lnTo>
                <a:lnTo>
                  <a:pt x="206190" y="6858000"/>
                </a:lnTo>
                <a:lnTo>
                  <a:pt x="206190" y="3675529"/>
                </a:lnTo>
                <a:lnTo>
                  <a:pt x="71719" y="3675529"/>
                </a:lnTo>
                <a:cubicBezTo>
                  <a:pt x="32110" y="3675529"/>
                  <a:pt x="0" y="3643419"/>
                  <a:pt x="0" y="3603810"/>
                </a:cubicBezTo>
                <a:lnTo>
                  <a:pt x="0" y="3299013"/>
                </a:lnTo>
                <a:cubicBezTo>
                  <a:pt x="0" y="3259404"/>
                  <a:pt x="32110" y="3227294"/>
                  <a:pt x="71719" y="3227294"/>
                </a:cubicBezTo>
                <a:lnTo>
                  <a:pt x="206190" y="3227294"/>
                </a:lnTo>
                <a:close/>
              </a:path>
            </a:pathLst>
          </a:custGeom>
          <a:solidFill>
            <a:srgbClr val="1D35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MX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5B6244F0-9DE1-9BDA-D2FD-0403FB824386}"/>
              </a:ext>
            </a:extLst>
          </p:cNvPr>
          <p:cNvSpPr txBox="1"/>
          <p:nvPr/>
        </p:nvSpPr>
        <p:spPr>
          <a:xfrm>
            <a:off x="95250" y="171450"/>
            <a:ext cx="108147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sz="3600" b="1" dirty="0">
                <a:solidFill>
                  <a:srgbClr val="1D3557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Estadística Bayesiana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ángulo: esquinas redondeadas 6">
                <a:extLst>
                  <a:ext uri="{FF2B5EF4-FFF2-40B4-BE49-F238E27FC236}">
                    <a16:creationId xmlns:a16="http://schemas.microsoft.com/office/drawing/2014/main" id="{1CCE6198-F25F-DBB3-B230-507ED492490E}"/>
                  </a:ext>
                </a:extLst>
              </p:cNvPr>
              <p:cNvSpPr/>
              <p:nvPr/>
            </p:nvSpPr>
            <p:spPr>
              <a:xfrm>
                <a:off x="295027" y="3429000"/>
                <a:ext cx="5106828" cy="3126758"/>
              </a:xfrm>
              <a:prstGeom prst="roundRect">
                <a:avLst>
                  <a:gd name="adj" fmla="val 7167"/>
                </a:avLst>
              </a:prstGeom>
              <a:solidFill>
                <a:srgbClr val="F1FAEE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r>
                  <a:rPr lang="es-ES" sz="1400" dirty="0">
                    <a:solidFill>
                      <a:srgbClr val="1D3557"/>
                    </a:solidFill>
                    <a:latin typeface="Cascadia Code SemiBold" panose="020B0609020000020004" pitchFamily="49" charset="0"/>
                    <a:cs typeface="Cascadia Code SemiBold" panose="020B0609020000020004" pitchFamily="49" charset="0"/>
                  </a:rPr>
                  <a:t>DEFINICÓN</a:t>
                </a:r>
              </a:p>
              <a:p>
                <a:pPr algn="just"/>
                <a:endParaRPr lang="es-ES" sz="1400" dirty="0">
                  <a:solidFill>
                    <a:srgbClr val="1D3557"/>
                  </a:solidFill>
                  <a:latin typeface="Cascadia Code SemiBold" panose="020B0609020000020004" pitchFamily="49" charset="0"/>
                  <a:cs typeface="Cascadia Code SemiBold" panose="020B0609020000020004" pitchFamily="49" charset="0"/>
                </a:endParaRPr>
              </a:p>
              <a:p>
                <a:pPr algn="just"/>
                <a:r>
                  <a:rPr lang="es-ES" sz="1400" dirty="0">
                    <a:solidFill>
                      <a:srgbClr val="1D3557"/>
                    </a:solidFill>
                    <a:latin typeface="Cascadia Code SemiBold" panose="020B0609020000020004" pitchFamily="49" charset="0"/>
                    <a:cs typeface="Cascadia Code SemiBold" panose="020B0609020000020004" pitchFamily="49" charset="0"/>
                  </a:rPr>
                  <a:t>Si </a:t>
                </a:r>
                <a14:m>
                  <m:oMath xmlns:m="http://schemas.openxmlformats.org/officeDocument/2006/math">
                    <m:r>
                      <a:rPr lang="es-MX" sz="1400" b="1" i="0" smtClean="0">
                        <a:solidFill>
                          <a:srgbClr val="1D3557"/>
                        </a:solidFill>
                        <a:latin typeface="Cambria Math" panose="02040503050406030204" pitchFamily="18" charset="0"/>
                        <a:cs typeface="Cascadia Code SemiBold" panose="020B0609020000020004" pitchFamily="49" charset="0"/>
                      </a:rPr>
                      <m:t>{</m:t>
                    </m:r>
                    <m:sSub>
                      <m:sSubPr>
                        <m:ctrlPr>
                          <a:rPr lang="es-MX" sz="1400" b="1" i="1" smtClean="0">
                            <a:solidFill>
                              <a:srgbClr val="1D3557"/>
                            </a:solidFill>
                            <a:latin typeface="Cambria Math" panose="02040503050406030204" pitchFamily="18" charset="0"/>
                            <a:cs typeface="Cascadia Code SemiBold" panose="020B0609020000020004" pitchFamily="49" charset="0"/>
                          </a:rPr>
                        </m:ctrlPr>
                      </m:sSubPr>
                      <m:e>
                        <m:r>
                          <a:rPr lang="es-MX" sz="1400" b="1" i="1" smtClean="0">
                            <a:solidFill>
                              <a:srgbClr val="1D3557"/>
                            </a:solidFill>
                            <a:latin typeface="Cambria Math" panose="02040503050406030204" pitchFamily="18" charset="0"/>
                            <a:cs typeface="Cascadia Code SemiBold" panose="020B0609020000020004" pitchFamily="49" charset="0"/>
                          </a:rPr>
                          <m:t>𝜼</m:t>
                        </m:r>
                      </m:e>
                      <m:sub>
                        <m:r>
                          <a:rPr lang="es-MX" sz="1400" b="1" i="1" smtClean="0">
                            <a:solidFill>
                              <a:srgbClr val="1D3557"/>
                            </a:solidFill>
                            <a:latin typeface="Cambria Math" panose="02040503050406030204" pitchFamily="18" charset="0"/>
                            <a:cs typeface="Cascadia Code SemiBold" panose="020B0609020000020004" pitchFamily="49" charset="0"/>
                          </a:rPr>
                          <m:t>𝒊</m:t>
                        </m:r>
                        <m:r>
                          <a:rPr lang="es-MX" sz="1400" b="1" i="1" smtClean="0">
                            <a:solidFill>
                              <a:srgbClr val="1D3557"/>
                            </a:solidFill>
                            <a:latin typeface="Cambria Math" panose="02040503050406030204" pitchFamily="18" charset="0"/>
                            <a:cs typeface="Cascadia Code SemiBold" panose="020B0609020000020004" pitchFamily="49" charset="0"/>
                          </a:rPr>
                          <m:t>,</m:t>
                        </m:r>
                        <m:r>
                          <a:rPr lang="es-MX" sz="1400" b="1" i="1" smtClean="0">
                            <a:solidFill>
                              <a:srgbClr val="1D3557"/>
                            </a:solidFill>
                            <a:latin typeface="Cambria Math" panose="02040503050406030204" pitchFamily="18" charset="0"/>
                            <a:cs typeface="Cascadia Code SemiBold" panose="020B0609020000020004" pitchFamily="49" charset="0"/>
                          </a:rPr>
                          <m:t>𝒋</m:t>
                        </m:r>
                      </m:sub>
                    </m:sSub>
                    <m:r>
                      <a:rPr lang="es-MX" sz="1400" b="1" i="1" smtClean="0">
                        <a:solidFill>
                          <a:srgbClr val="1D3557"/>
                        </a:solidFill>
                        <a:latin typeface="Cambria Math" panose="02040503050406030204" pitchFamily="18" charset="0"/>
                        <a:cs typeface="Cascadia Code SemiBold" panose="020B0609020000020004" pitchFamily="49" charset="0"/>
                      </a:rPr>
                      <m:t>,  </m:t>
                    </m:r>
                    <m:r>
                      <a:rPr lang="es-MX" sz="1400" b="1" i="1" smtClean="0">
                        <a:solidFill>
                          <a:srgbClr val="1D3557"/>
                        </a:solidFill>
                        <a:latin typeface="Cambria Math" panose="02040503050406030204" pitchFamily="18" charset="0"/>
                        <a:cs typeface="Cascadia Code SemiBold" panose="020B0609020000020004" pitchFamily="49" charset="0"/>
                      </a:rPr>
                      <m:t>𝒊</m:t>
                    </m:r>
                    <m:r>
                      <a:rPr lang="es-MX" sz="1400" b="1" i="1" smtClean="0">
                        <a:solidFill>
                          <a:srgbClr val="1D3557"/>
                        </a:solidFill>
                        <a:latin typeface="Cambria Math" panose="02040503050406030204" pitchFamily="18" charset="0"/>
                        <a:cs typeface="Cascadia Code SemiBold" panose="020B0609020000020004" pitchFamily="49" charset="0"/>
                      </a:rPr>
                      <m:t>, </m:t>
                    </m:r>
                    <m:r>
                      <a:rPr lang="es-MX" sz="1400" b="1" i="1" smtClean="0">
                        <a:solidFill>
                          <a:srgbClr val="1D3557"/>
                        </a:solidFill>
                        <a:latin typeface="Cambria Math" panose="02040503050406030204" pitchFamily="18" charset="0"/>
                        <a:cs typeface="Cascadia Code SemiBold" panose="020B0609020000020004" pitchFamily="49" charset="0"/>
                      </a:rPr>
                      <m:t>𝒋</m:t>
                    </m:r>
                    <m:r>
                      <a:rPr lang="es-MX" sz="1400" b="1" i="1" smtClean="0">
                        <a:solidFill>
                          <a:srgbClr val="1D3557"/>
                        </a:solidFill>
                        <a:latin typeface="Cambria Math" panose="02040503050406030204" pitchFamily="18" charset="0"/>
                        <a:cs typeface="Cascadia Code SemiBold" panose="020B0609020000020004" pitchFamily="49" charset="0"/>
                      </a:rPr>
                      <m:t>∈</m:t>
                    </m:r>
                    <m:r>
                      <a:rPr lang="es-MX" sz="1400" b="1" i="1" smtClean="0">
                        <a:solidFill>
                          <a:srgbClr val="1D3557"/>
                        </a:solidFill>
                        <a:latin typeface="Cambria Math" panose="02040503050406030204" pitchFamily="18" charset="0"/>
                        <a:cs typeface="Cascadia Code SemiBold" panose="020B0609020000020004" pitchFamily="49" charset="0"/>
                      </a:rPr>
                      <m:t>𝑽</m:t>
                    </m:r>
                    <m:r>
                      <a:rPr lang="es-MX" sz="1400" b="1" i="1" smtClean="0">
                        <a:solidFill>
                          <a:srgbClr val="1D3557"/>
                        </a:solidFill>
                        <a:latin typeface="Cambria Math" panose="02040503050406030204" pitchFamily="18" charset="0"/>
                        <a:cs typeface="Cascadia Code SemiBold" panose="020B0609020000020004" pitchFamily="49" charset="0"/>
                      </a:rPr>
                      <m:t>}</m:t>
                    </m:r>
                  </m:oMath>
                </a14:m>
                <a:r>
                  <a:rPr lang="es-ES" sz="1400" dirty="0">
                    <a:solidFill>
                      <a:srgbClr val="1D3557"/>
                    </a:solidFill>
                    <a:latin typeface="Cascadia Code SemiBold" panose="020B0609020000020004" pitchFamily="49" charset="0"/>
                    <a:cs typeface="Cascadia Code SemiBold" panose="020B0609020000020004" pitchFamily="49" charset="0"/>
                  </a:rPr>
                  <a:t> son hipótesis únicas e independientes, entonces para cada evento </a:t>
                </a:r>
                <a14:m>
                  <m:oMath xmlns:m="http://schemas.openxmlformats.org/officeDocument/2006/math">
                    <m:r>
                      <a:rPr lang="es-MX" sz="1400" b="1" i="1" smtClean="0">
                        <a:solidFill>
                          <a:srgbClr val="1D3557"/>
                        </a:solidFill>
                        <a:latin typeface="Cambria Math" panose="02040503050406030204" pitchFamily="18" charset="0"/>
                        <a:cs typeface="Cascadia Code SemiBold" panose="020B0609020000020004" pitchFamily="49" charset="0"/>
                      </a:rPr>
                      <m:t>𝒀</m:t>
                    </m:r>
                  </m:oMath>
                </a14:m>
                <a:r>
                  <a:rPr lang="es-ES" sz="1400" dirty="0">
                    <a:solidFill>
                      <a:srgbClr val="1D3557"/>
                    </a:solidFill>
                    <a:latin typeface="Cascadia Code SemiBold" panose="020B0609020000020004" pitchFamily="49" charset="0"/>
                    <a:cs typeface="Cascadia Code SemiBold" panose="020B0609020000020004" pitchFamily="49" charset="0"/>
                  </a:rPr>
                  <a:t> (datos),</a:t>
                </a:r>
              </a:p>
              <a:p>
                <a:pPr algn="just"/>
                <a:endParaRPr lang="es-ES" sz="1400" dirty="0">
                  <a:solidFill>
                    <a:srgbClr val="1D3557"/>
                  </a:solidFill>
                  <a:latin typeface="Cascadia Code SemiBold" panose="020B0609020000020004" pitchFamily="49" charset="0"/>
                  <a:cs typeface="Cascadia Code SemiBold" panose="020B0609020000020004" pitchFamily="49" charset="0"/>
                </a:endParaRP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s-MX" sz="1400" b="1" i="1" smtClean="0">
                        <a:solidFill>
                          <a:srgbClr val="1D3557"/>
                        </a:solidFill>
                        <a:latin typeface="Cambria Math" panose="02040503050406030204" pitchFamily="18" charset="0"/>
                        <a:cs typeface="Cascadia Code SemiBold" panose="020B0609020000020004" pitchFamily="49" charset="0"/>
                      </a:rPr>
                      <m:t>𝑷</m:t>
                    </m:r>
                    <m:r>
                      <a:rPr lang="es-MX" sz="1400" b="1" i="1" smtClean="0">
                        <a:solidFill>
                          <a:srgbClr val="1D3557"/>
                        </a:solidFill>
                        <a:latin typeface="Cambria Math" panose="02040503050406030204" pitchFamily="18" charset="0"/>
                        <a:cs typeface="Cascadia Code SemiBold" panose="020B0609020000020004" pitchFamily="49" charset="0"/>
                      </a:rPr>
                      <m:t>(</m:t>
                    </m:r>
                    <m:sSub>
                      <m:sSubPr>
                        <m:ctrlPr>
                          <a:rPr lang="es-MX" sz="1400" b="1" i="1" smtClean="0">
                            <a:solidFill>
                              <a:srgbClr val="1D3557"/>
                            </a:solidFill>
                            <a:latin typeface="Cambria Math" panose="02040503050406030204" pitchFamily="18" charset="0"/>
                            <a:cs typeface="Cascadia Code SemiBold" panose="020B0609020000020004" pitchFamily="49" charset="0"/>
                          </a:rPr>
                        </m:ctrlPr>
                      </m:sSubPr>
                      <m:e>
                        <m:r>
                          <a:rPr lang="es-MX" sz="1400" b="1" i="1" smtClean="0">
                            <a:solidFill>
                              <a:srgbClr val="1D3557"/>
                            </a:solidFill>
                            <a:latin typeface="Cambria Math" panose="02040503050406030204" pitchFamily="18" charset="0"/>
                            <a:cs typeface="Cascadia Code SemiBold" panose="020B0609020000020004" pitchFamily="49" charset="0"/>
                          </a:rPr>
                          <m:t>𝜼</m:t>
                        </m:r>
                      </m:e>
                      <m:sub>
                        <m:r>
                          <a:rPr lang="es-MX" sz="1400" b="1" i="1" smtClean="0">
                            <a:solidFill>
                              <a:srgbClr val="1D3557"/>
                            </a:solidFill>
                            <a:latin typeface="Cambria Math" panose="02040503050406030204" pitchFamily="18" charset="0"/>
                            <a:cs typeface="Cascadia Code SemiBold" panose="020B0609020000020004" pitchFamily="49" charset="0"/>
                          </a:rPr>
                          <m:t>𝒊</m:t>
                        </m:r>
                        <m:r>
                          <a:rPr lang="es-MX" sz="1400" b="1" i="1" smtClean="0">
                            <a:solidFill>
                              <a:srgbClr val="1D3557"/>
                            </a:solidFill>
                            <a:latin typeface="Cambria Math" panose="02040503050406030204" pitchFamily="18" charset="0"/>
                            <a:cs typeface="Cascadia Code SemiBold" panose="020B0609020000020004" pitchFamily="49" charset="0"/>
                          </a:rPr>
                          <m:t>,</m:t>
                        </m:r>
                        <m:r>
                          <a:rPr lang="es-MX" sz="1400" b="1" i="1" smtClean="0">
                            <a:solidFill>
                              <a:srgbClr val="1D3557"/>
                            </a:solidFill>
                            <a:latin typeface="Cambria Math" panose="02040503050406030204" pitchFamily="18" charset="0"/>
                            <a:cs typeface="Cascadia Code SemiBold" panose="020B0609020000020004" pitchFamily="49" charset="0"/>
                          </a:rPr>
                          <m:t>𝒋</m:t>
                        </m:r>
                      </m:sub>
                    </m:sSub>
                    <m:r>
                      <a:rPr lang="es-MX" sz="1400" b="1" i="1" smtClean="0">
                        <a:solidFill>
                          <a:srgbClr val="1D3557"/>
                        </a:solidFill>
                        <a:latin typeface="Cambria Math" panose="02040503050406030204" pitchFamily="18" charset="0"/>
                        <a:cs typeface="Cascadia Code SemiBold" panose="020B0609020000020004" pitchFamily="49" charset="0"/>
                      </a:rPr>
                      <m:t>)</m:t>
                    </m:r>
                  </m:oMath>
                </a14:m>
                <a:r>
                  <a:rPr lang="es-ES" sz="1400" dirty="0">
                    <a:solidFill>
                      <a:srgbClr val="1D3557"/>
                    </a:solidFill>
                    <a:latin typeface="Cascadia Code SemiBold" panose="020B0609020000020004" pitchFamily="49" charset="0"/>
                    <a:cs typeface="Cascadia Code SemiBold" panose="020B0609020000020004" pitchFamily="49" charset="0"/>
                  </a:rPr>
                  <a:t> es la distribución </a:t>
                </a:r>
                <a:r>
                  <a:rPr lang="es-ES" sz="1400" i="1" dirty="0">
                    <a:solidFill>
                      <a:srgbClr val="1D3557"/>
                    </a:solidFill>
                    <a:latin typeface="Cascadia Code SemiBold" panose="020B0609020000020004" pitchFamily="49" charset="0"/>
                    <a:cs typeface="Cascadia Code SemiBold" panose="020B0609020000020004" pitchFamily="49" charset="0"/>
                  </a:rPr>
                  <a:t>a priori </a:t>
                </a:r>
                <a:r>
                  <a:rPr lang="es-ES" sz="1400" dirty="0">
                    <a:solidFill>
                      <a:srgbClr val="1D3557"/>
                    </a:solidFill>
                    <a:latin typeface="Cascadia Code SemiBold" panose="020B0609020000020004" pitchFamily="49" charset="0"/>
                    <a:cs typeface="Cascadia Code SemiBold" panose="020B0609020000020004" pitchFamily="49" charset="0"/>
                  </a:rPr>
                  <a:t>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MX" sz="1400" b="1" i="1" smtClean="0">
                            <a:solidFill>
                              <a:srgbClr val="1D3557"/>
                            </a:solidFill>
                            <a:latin typeface="Cambria Math" panose="02040503050406030204" pitchFamily="18" charset="0"/>
                            <a:cs typeface="Cascadia Code SemiBold" panose="020B0609020000020004" pitchFamily="49" charset="0"/>
                          </a:rPr>
                        </m:ctrlPr>
                      </m:sSubPr>
                      <m:e>
                        <m:r>
                          <a:rPr lang="es-MX" sz="1400" b="1" i="1" smtClean="0">
                            <a:solidFill>
                              <a:srgbClr val="1D3557"/>
                            </a:solidFill>
                            <a:latin typeface="Cambria Math" panose="02040503050406030204" pitchFamily="18" charset="0"/>
                            <a:cs typeface="Cascadia Code SemiBold" panose="020B0609020000020004" pitchFamily="49" charset="0"/>
                          </a:rPr>
                          <m:t>𝜼</m:t>
                        </m:r>
                      </m:e>
                      <m:sub>
                        <m:r>
                          <a:rPr lang="es-MX" sz="1400" b="1" i="1" smtClean="0">
                            <a:solidFill>
                              <a:srgbClr val="1D3557"/>
                            </a:solidFill>
                            <a:latin typeface="Cambria Math" panose="02040503050406030204" pitchFamily="18" charset="0"/>
                            <a:cs typeface="Cascadia Code SemiBold" panose="020B0609020000020004" pitchFamily="49" charset="0"/>
                          </a:rPr>
                          <m:t>𝒊</m:t>
                        </m:r>
                        <m:r>
                          <a:rPr lang="es-MX" sz="1400" b="1" i="1" smtClean="0">
                            <a:solidFill>
                              <a:srgbClr val="1D3557"/>
                            </a:solidFill>
                            <a:latin typeface="Cambria Math" panose="02040503050406030204" pitchFamily="18" charset="0"/>
                            <a:cs typeface="Cascadia Code SemiBold" panose="020B0609020000020004" pitchFamily="49" charset="0"/>
                          </a:rPr>
                          <m:t>,</m:t>
                        </m:r>
                        <m:r>
                          <a:rPr lang="es-MX" sz="1400" b="1" i="1" smtClean="0">
                            <a:solidFill>
                              <a:srgbClr val="1D3557"/>
                            </a:solidFill>
                            <a:latin typeface="Cambria Math" panose="02040503050406030204" pitchFamily="18" charset="0"/>
                            <a:cs typeface="Cascadia Code SemiBold" panose="020B0609020000020004" pitchFamily="49" charset="0"/>
                          </a:rPr>
                          <m:t>𝒋</m:t>
                        </m:r>
                      </m:sub>
                    </m:sSub>
                  </m:oMath>
                </a14:m>
                <a:endParaRPr lang="es-ES" sz="1400" b="1" dirty="0">
                  <a:solidFill>
                    <a:srgbClr val="1D3557"/>
                  </a:solidFill>
                  <a:latin typeface="Cascadia Code SemiBold" panose="020B0609020000020004" pitchFamily="49" charset="0"/>
                  <a:cs typeface="Cascadia Code SemiBold" panose="020B0609020000020004" pitchFamily="49" charset="0"/>
                </a:endParaRP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s-MX" sz="1400" b="1" i="1" smtClean="0">
                        <a:solidFill>
                          <a:srgbClr val="1D3557"/>
                        </a:solidFill>
                        <a:latin typeface="Cambria Math" panose="02040503050406030204" pitchFamily="18" charset="0"/>
                        <a:cs typeface="Cascadia Code SemiBold" panose="020B0609020000020004" pitchFamily="49" charset="0"/>
                      </a:rPr>
                      <m:t>𝑷</m:t>
                    </m:r>
                    <m:d>
                      <m:dPr>
                        <m:endChr m:val="|"/>
                        <m:ctrlPr>
                          <a:rPr lang="es-MX" sz="1400" b="1" i="1" smtClean="0">
                            <a:solidFill>
                              <a:srgbClr val="1D3557"/>
                            </a:solidFill>
                            <a:latin typeface="Cambria Math" panose="02040503050406030204" pitchFamily="18" charset="0"/>
                            <a:cs typeface="Cascadia Code SemiBold" panose="020B0609020000020004" pitchFamily="49" charset="0"/>
                          </a:rPr>
                        </m:ctrlPr>
                      </m:dPr>
                      <m:e>
                        <m:r>
                          <a:rPr lang="es-MX" sz="1400" b="1" i="1" smtClean="0">
                            <a:solidFill>
                              <a:srgbClr val="1D3557"/>
                            </a:solidFill>
                            <a:latin typeface="Cambria Math" panose="02040503050406030204" pitchFamily="18" charset="0"/>
                            <a:cs typeface="Cascadia Code SemiBold" panose="020B0609020000020004" pitchFamily="49" charset="0"/>
                          </a:rPr>
                          <m:t>𝒀</m:t>
                        </m:r>
                        <m:r>
                          <a:rPr lang="es-MX" sz="1400" b="1" i="1" smtClean="0">
                            <a:solidFill>
                              <a:srgbClr val="1D3557"/>
                            </a:solidFill>
                            <a:latin typeface="Cambria Math" panose="02040503050406030204" pitchFamily="18" charset="0"/>
                            <a:cs typeface="Cascadia Code SemiBold" panose="020B0609020000020004" pitchFamily="49" charset="0"/>
                          </a:rPr>
                          <m:t> </m:t>
                        </m:r>
                      </m:e>
                    </m:d>
                    <m:r>
                      <a:rPr lang="es-MX" sz="1400" b="1" i="1" smtClean="0">
                        <a:solidFill>
                          <a:srgbClr val="1D3557"/>
                        </a:solidFill>
                        <a:latin typeface="Cambria Math" panose="02040503050406030204" pitchFamily="18" charset="0"/>
                        <a:cs typeface="Cascadia Code SemiBold" panose="020B0609020000020004" pitchFamily="49" charset="0"/>
                      </a:rPr>
                      <m:t> </m:t>
                    </m:r>
                    <m:sSub>
                      <m:sSubPr>
                        <m:ctrlPr>
                          <a:rPr lang="es-MX" sz="1400" b="1" i="1" smtClean="0">
                            <a:solidFill>
                              <a:srgbClr val="1D3557"/>
                            </a:solidFill>
                            <a:latin typeface="Cambria Math" panose="02040503050406030204" pitchFamily="18" charset="0"/>
                            <a:cs typeface="Cascadia Code SemiBold" panose="020B0609020000020004" pitchFamily="49" charset="0"/>
                          </a:rPr>
                        </m:ctrlPr>
                      </m:sSubPr>
                      <m:e>
                        <m:r>
                          <a:rPr lang="es-MX" sz="1400" b="1" i="1" smtClean="0">
                            <a:solidFill>
                              <a:srgbClr val="1D3557"/>
                            </a:solidFill>
                            <a:latin typeface="Cambria Math" panose="02040503050406030204" pitchFamily="18" charset="0"/>
                            <a:cs typeface="Cascadia Code SemiBold" panose="020B0609020000020004" pitchFamily="49" charset="0"/>
                          </a:rPr>
                          <m:t>𝜼</m:t>
                        </m:r>
                      </m:e>
                      <m:sub>
                        <m:r>
                          <a:rPr lang="es-MX" sz="1400" b="1" i="1" smtClean="0">
                            <a:solidFill>
                              <a:srgbClr val="1D3557"/>
                            </a:solidFill>
                            <a:latin typeface="Cambria Math" panose="02040503050406030204" pitchFamily="18" charset="0"/>
                            <a:cs typeface="Cascadia Code SemiBold" panose="020B0609020000020004" pitchFamily="49" charset="0"/>
                          </a:rPr>
                          <m:t>𝒊</m:t>
                        </m:r>
                        <m:r>
                          <a:rPr lang="es-MX" sz="1400" b="1" i="1" smtClean="0">
                            <a:solidFill>
                              <a:srgbClr val="1D3557"/>
                            </a:solidFill>
                            <a:latin typeface="Cambria Math" panose="02040503050406030204" pitchFamily="18" charset="0"/>
                            <a:cs typeface="Cascadia Code SemiBold" panose="020B0609020000020004" pitchFamily="49" charset="0"/>
                          </a:rPr>
                          <m:t>,</m:t>
                        </m:r>
                        <m:r>
                          <a:rPr lang="es-MX" sz="1400" b="1" i="1" smtClean="0">
                            <a:solidFill>
                              <a:srgbClr val="1D3557"/>
                            </a:solidFill>
                            <a:latin typeface="Cambria Math" panose="02040503050406030204" pitchFamily="18" charset="0"/>
                            <a:cs typeface="Cascadia Code SemiBold" panose="020B0609020000020004" pitchFamily="49" charset="0"/>
                          </a:rPr>
                          <m:t>𝒋</m:t>
                        </m:r>
                      </m:sub>
                    </m:sSub>
                    <m:r>
                      <a:rPr lang="es-MX" sz="1400" b="1" i="1" smtClean="0">
                        <a:solidFill>
                          <a:srgbClr val="1D3557"/>
                        </a:solidFill>
                        <a:latin typeface="Cambria Math" panose="02040503050406030204" pitchFamily="18" charset="0"/>
                        <a:cs typeface="Cascadia Code SemiBold" panose="020B0609020000020004" pitchFamily="49" charset="0"/>
                      </a:rPr>
                      <m:t>)</m:t>
                    </m:r>
                  </m:oMath>
                </a14:m>
                <a:r>
                  <a:rPr lang="es-ES" sz="1400" dirty="0">
                    <a:solidFill>
                      <a:srgbClr val="1D3557"/>
                    </a:solidFill>
                    <a:latin typeface="Cascadia Code SemiBold" panose="020B0609020000020004" pitchFamily="49" charset="0"/>
                    <a:cs typeface="Cascadia Code SemiBold" panose="020B0609020000020004" pitchFamily="49" charset="0"/>
                  </a:rPr>
                  <a:t> es la </a:t>
                </a:r>
                <a:r>
                  <a:rPr lang="es-ES" sz="1400" i="1" dirty="0">
                    <a:solidFill>
                      <a:srgbClr val="1D3557"/>
                    </a:solidFill>
                    <a:latin typeface="Cascadia Code SemiBold" panose="020B0609020000020004" pitchFamily="49" charset="0"/>
                    <a:cs typeface="Cascadia Code SemiBold" panose="020B0609020000020004" pitchFamily="49" charset="0"/>
                  </a:rPr>
                  <a:t>verosimilitud</a:t>
                </a: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s-MX" sz="1400" b="1" i="1" smtClean="0">
                        <a:solidFill>
                          <a:srgbClr val="1D3557"/>
                        </a:solidFill>
                        <a:latin typeface="Cambria Math" panose="02040503050406030204" pitchFamily="18" charset="0"/>
                        <a:cs typeface="Cascadia Code SemiBold" panose="020B0609020000020004" pitchFamily="49" charset="0"/>
                      </a:rPr>
                      <m:t>𝑷</m:t>
                    </m:r>
                    <m:d>
                      <m:dPr>
                        <m:endChr m:val="|"/>
                        <m:ctrlPr>
                          <a:rPr lang="es-MX" sz="1400" b="1" i="1" smtClean="0">
                            <a:solidFill>
                              <a:srgbClr val="1D3557"/>
                            </a:solidFill>
                            <a:latin typeface="Cambria Math" panose="02040503050406030204" pitchFamily="18" charset="0"/>
                            <a:cs typeface="Cascadia Code SemiBold" panose="020B0609020000020004" pitchFamily="49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s-MX" sz="1400" b="1" i="1" smtClean="0">
                                <a:solidFill>
                                  <a:srgbClr val="1D3557"/>
                                </a:solidFill>
                                <a:latin typeface="Cambria Math" panose="02040503050406030204" pitchFamily="18" charset="0"/>
                                <a:cs typeface="Cascadia Code SemiBold" panose="020B0609020000020004" pitchFamily="49" charset="0"/>
                              </a:rPr>
                            </m:ctrlPr>
                          </m:sSubPr>
                          <m:e>
                            <m:r>
                              <a:rPr lang="es-MX" sz="1400" b="1" i="1" smtClean="0">
                                <a:solidFill>
                                  <a:srgbClr val="1D3557"/>
                                </a:solidFill>
                                <a:latin typeface="Cambria Math" panose="02040503050406030204" pitchFamily="18" charset="0"/>
                                <a:cs typeface="Cascadia Code SemiBold" panose="020B0609020000020004" pitchFamily="49" charset="0"/>
                              </a:rPr>
                              <m:t>𝜼</m:t>
                            </m:r>
                          </m:e>
                          <m:sub>
                            <m:r>
                              <a:rPr lang="es-MX" sz="1400" b="1" i="1" smtClean="0">
                                <a:solidFill>
                                  <a:srgbClr val="1D3557"/>
                                </a:solidFill>
                                <a:latin typeface="Cambria Math" panose="02040503050406030204" pitchFamily="18" charset="0"/>
                                <a:cs typeface="Cascadia Code SemiBold" panose="020B0609020000020004" pitchFamily="49" charset="0"/>
                              </a:rPr>
                              <m:t>𝒊</m:t>
                            </m:r>
                            <m:r>
                              <a:rPr lang="es-MX" sz="1400" b="1" i="1" smtClean="0">
                                <a:solidFill>
                                  <a:srgbClr val="1D3557"/>
                                </a:solidFill>
                                <a:latin typeface="Cambria Math" panose="02040503050406030204" pitchFamily="18" charset="0"/>
                                <a:cs typeface="Cascadia Code SemiBold" panose="020B0609020000020004" pitchFamily="49" charset="0"/>
                              </a:rPr>
                              <m:t>,</m:t>
                            </m:r>
                            <m:r>
                              <a:rPr lang="es-MX" sz="1400" b="1" i="1" smtClean="0">
                                <a:solidFill>
                                  <a:srgbClr val="1D3557"/>
                                </a:solidFill>
                                <a:latin typeface="Cambria Math" panose="02040503050406030204" pitchFamily="18" charset="0"/>
                                <a:cs typeface="Cascadia Code SemiBold" panose="020B0609020000020004" pitchFamily="49" charset="0"/>
                              </a:rPr>
                              <m:t>𝒋</m:t>
                            </m:r>
                          </m:sub>
                        </m:sSub>
                        <m:r>
                          <a:rPr lang="es-MX" sz="1400" b="1" i="1" smtClean="0">
                            <a:solidFill>
                              <a:srgbClr val="1D3557"/>
                            </a:solidFill>
                            <a:latin typeface="Cambria Math" panose="02040503050406030204" pitchFamily="18" charset="0"/>
                            <a:cs typeface="Cascadia Code SemiBold" panose="020B0609020000020004" pitchFamily="49" charset="0"/>
                          </a:rPr>
                          <m:t> </m:t>
                        </m:r>
                      </m:e>
                    </m:d>
                    <m:r>
                      <a:rPr lang="es-MX" sz="1400" b="1" i="1" smtClean="0">
                        <a:solidFill>
                          <a:srgbClr val="1D3557"/>
                        </a:solidFill>
                        <a:latin typeface="Cambria Math" panose="02040503050406030204" pitchFamily="18" charset="0"/>
                        <a:cs typeface="Cascadia Code SemiBold" panose="020B0609020000020004" pitchFamily="49" charset="0"/>
                      </a:rPr>
                      <m:t> </m:t>
                    </m:r>
                    <m:r>
                      <a:rPr lang="es-MX" sz="1400" b="1" i="1" smtClean="0">
                        <a:solidFill>
                          <a:srgbClr val="1D3557"/>
                        </a:solidFill>
                        <a:latin typeface="Cambria Math" panose="02040503050406030204" pitchFamily="18" charset="0"/>
                        <a:cs typeface="Cascadia Code SemiBold" panose="020B0609020000020004" pitchFamily="49" charset="0"/>
                      </a:rPr>
                      <m:t>𝒀</m:t>
                    </m:r>
                    <m:r>
                      <a:rPr lang="es-MX" sz="1400" b="1" i="1" smtClean="0">
                        <a:solidFill>
                          <a:srgbClr val="1D3557"/>
                        </a:solidFill>
                        <a:latin typeface="Cambria Math" panose="02040503050406030204" pitchFamily="18" charset="0"/>
                        <a:cs typeface="Cascadia Code SemiBold" panose="020B0609020000020004" pitchFamily="49" charset="0"/>
                      </a:rPr>
                      <m:t>)</m:t>
                    </m:r>
                  </m:oMath>
                </a14:m>
                <a:r>
                  <a:rPr lang="es-ES" sz="1400" dirty="0">
                    <a:solidFill>
                      <a:srgbClr val="1D3557"/>
                    </a:solidFill>
                    <a:latin typeface="Cascadia Code SemiBold" panose="020B0609020000020004" pitchFamily="49" charset="0"/>
                    <a:cs typeface="Cascadia Code SemiBold" panose="020B0609020000020004" pitchFamily="49" charset="0"/>
                  </a:rPr>
                  <a:t> es la distribución </a:t>
                </a:r>
                <a:r>
                  <a:rPr lang="es-ES" sz="1400" i="1" dirty="0">
                    <a:solidFill>
                      <a:srgbClr val="1D3557"/>
                    </a:solidFill>
                    <a:latin typeface="Cascadia Code SemiBold" panose="020B0609020000020004" pitchFamily="49" charset="0"/>
                    <a:cs typeface="Cascadia Code SemiBold" panose="020B0609020000020004" pitchFamily="49" charset="0"/>
                  </a:rPr>
                  <a:t>posterior</a:t>
                </a:r>
                <a:r>
                  <a:rPr lang="es-ES" sz="1400" dirty="0">
                    <a:solidFill>
                      <a:srgbClr val="1D3557"/>
                    </a:solidFill>
                    <a:latin typeface="Cascadia Code SemiBold" panose="020B0609020000020004" pitchFamily="49" charset="0"/>
                    <a:cs typeface="Cascadia Code SemiBold" panose="020B0609020000020004" pitchFamily="49" charset="0"/>
                  </a:rPr>
                  <a:t>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MX" sz="1400" b="1" i="1" smtClean="0">
                            <a:solidFill>
                              <a:srgbClr val="1D3557"/>
                            </a:solidFill>
                            <a:latin typeface="Cambria Math" panose="02040503050406030204" pitchFamily="18" charset="0"/>
                            <a:cs typeface="Cascadia Code SemiBold" panose="020B0609020000020004" pitchFamily="49" charset="0"/>
                          </a:rPr>
                        </m:ctrlPr>
                      </m:sSubPr>
                      <m:e>
                        <m:r>
                          <a:rPr lang="es-MX" sz="1400" b="1" i="1" smtClean="0">
                            <a:solidFill>
                              <a:srgbClr val="1D3557"/>
                            </a:solidFill>
                            <a:latin typeface="Cambria Math" panose="02040503050406030204" pitchFamily="18" charset="0"/>
                            <a:cs typeface="Cascadia Code SemiBold" panose="020B0609020000020004" pitchFamily="49" charset="0"/>
                          </a:rPr>
                          <m:t>𝜼</m:t>
                        </m:r>
                      </m:e>
                      <m:sub>
                        <m:r>
                          <a:rPr lang="es-MX" sz="1400" b="1" i="1" smtClean="0">
                            <a:solidFill>
                              <a:srgbClr val="1D3557"/>
                            </a:solidFill>
                            <a:latin typeface="Cambria Math" panose="02040503050406030204" pitchFamily="18" charset="0"/>
                            <a:cs typeface="Cascadia Code SemiBold" panose="020B0609020000020004" pitchFamily="49" charset="0"/>
                          </a:rPr>
                          <m:t>𝒊</m:t>
                        </m:r>
                        <m:r>
                          <a:rPr lang="es-MX" sz="1400" b="1" i="1" smtClean="0">
                            <a:solidFill>
                              <a:srgbClr val="1D3557"/>
                            </a:solidFill>
                            <a:latin typeface="Cambria Math" panose="02040503050406030204" pitchFamily="18" charset="0"/>
                            <a:cs typeface="Cascadia Code SemiBold" panose="020B0609020000020004" pitchFamily="49" charset="0"/>
                          </a:rPr>
                          <m:t>,</m:t>
                        </m:r>
                        <m:r>
                          <a:rPr lang="es-MX" sz="1400" b="1" i="1" smtClean="0">
                            <a:solidFill>
                              <a:srgbClr val="1D3557"/>
                            </a:solidFill>
                            <a:latin typeface="Cambria Math" panose="02040503050406030204" pitchFamily="18" charset="0"/>
                            <a:cs typeface="Cascadia Code SemiBold" panose="020B0609020000020004" pitchFamily="49" charset="0"/>
                          </a:rPr>
                          <m:t>𝒋</m:t>
                        </m:r>
                      </m:sub>
                    </m:sSub>
                  </m:oMath>
                </a14:m>
                <a:endParaRPr lang="es-ES" sz="1400" b="1" dirty="0">
                  <a:solidFill>
                    <a:srgbClr val="1D3557"/>
                  </a:solidFill>
                  <a:latin typeface="Cascadia Code SemiBold" panose="020B0609020000020004" pitchFamily="49" charset="0"/>
                  <a:cs typeface="Cascadia Code SemiBold" panose="020B0609020000020004" pitchFamily="49" charset="0"/>
                </a:endParaRPr>
              </a:p>
            </p:txBody>
          </p:sp>
        </mc:Choice>
        <mc:Fallback>
          <p:sp>
            <p:nvSpPr>
              <p:cNvPr id="7" name="Rectángulo: esquinas redondeadas 6">
                <a:extLst>
                  <a:ext uri="{FF2B5EF4-FFF2-40B4-BE49-F238E27FC236}">
                    <a16:creationId xmlns:a16="http://schemas.microsoft.com/office/drawing/2014/main" id="{1CCE6198-F25F-DBB3-B230-507ED49249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027" y="3429000"/>
                <a:ext cx="5106828" cy="3126758"/>
              </a:xfrm>
              <a:prstGeom prst="roundRect">
                <a:avLst>
                  <a:gd name="adj" fmla="val 7167"/>
                </a:avLst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ángulo: esquinas redondeadas 8">
                <a:extLst>
                  <a:ext uri="{FF2B5EF4-FFF2-40B4-BE49-F238E27FC236}">
                    <a16:creationId xmlns:a16="http://schemas.microsoft.com/office/drawing/2014/main" id="{493613F0-1302-AE6A-CC8D-833B3F3331E0}"/>
                  </a:ext>
                </a:extLst>
              </p:cNvPr>
              <p:cNvSpPr/>
              <p:nvPr/>
            </p:nvSpPr>
            <p:spPr>
              <a:xfrm>
                <a:off x="295027" y="965868"/>
                <a:ext cx="5106828" cy="2001467"/>
              </a:xfrm>
              <a:prstGeom prst="roundRect">
                <a:avLst>
                  <a:gd name="adj" fmla="val 9434"/>
                </a:avLst>
              </a:prstGeom>
              <a:solidFill>
                <a:srgbClr val="F1FAEE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r>
                  <a:rPr lang="es-MX" sz="1400" dirty="0">
                    <a:solidFill>
                      <a:srgbClr val="1D3557"/>
                    </a:solidFill>
                    <a:latin typeface="Cascadia Code SemiBold" panose="020B0609020000020004" pitchFamily="49" charset="0"/>
                    <a:cs typeface="Cascadia Code SemiBold" panose="020B0609020000020004" pitchFamily="49" charset="0"/>
                  </a:rPr>
                  <a:t>Nuestro objetivo es actualizar nuestras creencias subjetivas sobre nuestros parámetros a medida que se observan nuevos datos. Esto se logra mediante el Teorema de Bayes:</a:t>
                </a:r>
              </a:p>
              <a:p>
                <a:pPr algn="just"/>
                <a:endParaRPr lang="es-MX" sz="1400" b="1" dirty="0">
                  <a:solidFill>
                    <a:srgbClr val="1D3557"/>
                  </a:solidFill>
                  <a:latin typeface="Cascadia Code SemiBold" panose="020B0609020000020004" pitchFamily="49" charset="0"/>
                  <a:cs typeface="Cascadia Code SemiBold" panose="020B0609020000020004" pitchFamily="49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b="1" i="1" smtClean="0">
                          <a:solidFill>
                            <a:srgbClr val="1D3557"/>
                          </a:solidFill>
                          <a:latin typeface="Cambria Math" panose="02040503050406030204" pitchFamily="18" charset="0"/>
                          <a:cs typeface="Cascadia Code SemiBold" panose="020B0609020000020004" pitchFamily="49" charset="0"/>
                        </a:rPr>
                        <m:t>𝑷</m:t>
                      </m:r>
                      <m:d>
                        <m:dPr>
                          <m:endChr m:val="|"/>
                          <m:ctrlPr>
                            <a:rPr lang="es-MX" b="1" i="1" smtClean="0">
                              <a:solidFill>
                                <a:srgbClr val="1D3557"/>
                              </a:solidFill>
                              <a:latin typeface="Cambria Math" panose="02040503050406030204" pitchFamily="18" charset="0"/>
                              <a:cs typeface="Cascadia Code SemiBold" panose="020B0609020000020004" pitchFamily="49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MX" b="1" i="1" smtClean="0">
                                  <a:solidFill>
                                    <a:srgbClr val="1D3557"/>
                                  </a:solidFill>
                                  <a:latin typeface="Cambria Math" panose="02040503050406030204" pitchFamily="18" charset="0"/>
                                  <a:cs typeface="Cascadia Code SemiBold" panose="020B0609020000020004" pitchFamily="49" charset="0"/>
                                </a:rPr>
                              </m:ctrlPr>
                            </m:sSubPr>
                            <m:e>
                              <m:r>
                                <a:rPr lang="es-MX" b="1" i="1" smtClean="0">
                                  <a:solidFill>
                                    <a:srgbClr val="1D3557"/>
                                  </a:solidFill>
                                  <a:latin typeface="Cambria Math" panose="02040503050406030204" pitchFamily="18" charset="0"/>
                                  <a:cs typeface="Cascadia Code SemiBold" panose="020B0609020000020004" pitchFamily="49" charset="0"/>
                                </a:rPr>
                                <m:t>𝜼</m:t>
                              </m:r>
                            </m:e>
                            <m:sub>
                              <m:r>
                                <a:rPr lang="es-MX" b="1" i="1" smtClean="0">
                                  <a:solidFill>
                                    <a:srgbClr val="1D3557"/>
                                  </a:solidFill>
                                  <a:latin typeface="Cambria Math" panose="02040503050406030204" pitchFamily="18" charset="0"/>
                                  <a:cs typeface="Cascadia Code SemiBold" panose="020B0609020000020004" pitchFamily="49" charset="0"/>
                                </a:rPr>
                                <m:t>𝒊</m:t>
                              </m:r>
                              <m:r>
                                <a:rPr lang="es-MX" b="1" i="1" smtClean="0">
                                  <a:solidFill>
                                    <a:srgbClr val="1D3557"/>
                                  </a:solidFill>
                                  <a:latin typeface="Cambria Math" panose="02040503050406030204" pitchFamily="18" charset="0"/>
                                  <a:cs typeface="Cascadia Code SemiBold" panose="020B0609020000020004" pitchFamily="49" charset="0"/>
                                </a:rPr>
                                <m:t>,</m:t>
                              </m:r>
                              <m:r>
                                <a:rPr lang="es-MX" b="1" i="1" smtClean="0">
                                  <a:solidFill>
                                    <a:srgbClr val="1D3557"/>
                                  </a:solidFill>
                                  <a:latin typeface="Cambria Math" panose="02040503050406030204" pitchFamily="18" charset="0"/>
                                  <a:cs typeface="Cascadia Code SemiBold" panose="020B0609020000020004" pitchFamily="49" charset="0"/>
                                </a:rPr>
                                <m:t>𝒋</m:t>
                              </m:r>
                            </m:sub>
                          </m:sSub>
                          <m:r>
                            <a:rPr lang="es-MX" b="1" i="1" smtClean="0">
                              <a:solidFill>
                                <a:srgbClr val="1D3557"/>
                              </a:solidFill>
                              <a:latin typeface="Cambria Math" panose="02040503050406030204" pitchFamily="18" charset="0"/>
                              <a:cs typeface="Cascadia Code SemiBold" panose="020B0609020000020004" pitchFamily="49" charset="0"/>
                            </a:rPr>
                            <m:t> </m:t>
                          </m:r>
                        </m:e>
                      </m:d>
                      <m:r>
                        <a:rPr lang="es-MX" b="1" i="1" smtClean="0">
                          <a:solidFill>
                            <a:srgbClr val="1D3557"/>
                          </a:solidFill>
                          <a:latin typeface="Cambria Math" panose="02040503050406030204" pitchFamily="18" charset="0"/>
                          <a:cs typeface="Cascadia Code SemiBold" panose="020B0609020000020004" pitchFamily="49" charset="0"/>
                        </a:rPr>
                        <m:t> </m:t>
                      </m:r>
                      <m:r>
                        <a:rPr lang="es-MX" b="1" i="1" smtClean="0">
                          <a:solidFill>
                            <a:srgbClr val="1D3557"/>
                          </a:solidFill>
                          <a:latin typeface="Cambria Math" panose="02040503050406030204" pitchFamily="18" charset="0"/>
                          <a:cs typeface="Cascadia Code SemiBold" panose="020B0609020000020004" pitchFamily="49" charset="0"/>
                        </a:rPr>
                        <m:t>𝒀</m:t>
                      </m:r>
                      <m:r>
                        <a:rPr lang="es-MX" b="1" i="1" smtClean="0">
                          <a:solidFill>
                            <a:srgbClr val="1D3557"/>
                          </a:solidFill>
                          <a:latin typeface="Cambria Math" panose="02040503050406030204" pitchFamily="18" charset="0"/>
                          <a:cs typeface="Cascadia Code SemiBold" panose="020B0609020000020004" pitchFamily="49" charset="0"/>
                        </a:rPr>
                        <m:t>)∝</m:t>
                      </m:r>
                      <m:r>
                        <a:rPr lang="es-MX" b="1" i="1" smtClean="0">
                          <a:solidFill>
                            <a:srgbClr val="1D3557"/>
                          </a:solidFill>
                          <a:latin typeface="Cambria Math" panose="02040503050406030204" pitchFamily="18" charset="0"/>
                          <a:cs typeface="Cascadia Code SemiBold" panose="020B0609020000020004" pitchFamily="49" charset="0"/>
                        </a:rPr>
                        <m:t>𝑷</m:t>
                      </m:r>
                      <m:d>
                        <m:dPr>
                          <m:endChr m:val="|"/>
                          <m:ctrlPr>
                            <a:rPr lang="es-MX" b="1" i="1" smtClean="0">
                              <a:solidFill>
                                <a:srgbClr val="1D3557"/>
                              </a:solidFill>
                              <a:latin typeface="Cambria Math" panose="02040503050406030204" pitchFamily="18" charset="0"/>
                              <a:cs typeface="Cascadia Code SemiBold" panose="020B0609020000020004" pitchFamily="49" charset="0"/>
                            </a:rPr>
                          </m:ctrlPr>
                        </m:dPr>
                        <m:e>
                          <m:r>
                            <a:rPr lang="es-MX" b="1" i="1" smtClean="0">
                              <a:solidFill>
                                <a:srgbClr val="1D3557"/>
                              </a:solidFill>
                              <a:latin typeface="Cambria Math" panose="02040503050406030204" pitchFamily="18" charset="0"/>
                              <a:cs typeface="Cascadia Code SemiBold" panose="020B0609020000020004" pitchFamily="49" charset="0"/>
                            </a:rPr>
                            <m:t>𝒀</m:t>
                          </m:r>
                          <m:r>
                            <a:rPr lang="es-MX" b="1" i="1" smtClean="0">
                              <a:solidFill>
                                <a:srgbClr val="1D3557"/>
                              </a:solidFill>
                              <a:latin typeface="Cambria Math" panose="02040503050406030204" pitchFamily="18" charset="0"/>
                              <a:cs typeface="Cascadia Code SemiBold" panose="020B0609020000020004" pitchFamily="49" charset="0"/>
                            </a:rPr>
                            <m:t> </m:t>
                          </m:r>
                        </m:e>
                      </m:d>
                      <m:r>
                        <a:rPr lang="es-MX" b="1" i="1" smtClean="0">
                          <a:solidFill>
                            <a:srgbClr val="1D3557"/>
                          </a:solidFill>
                          <a:latin typeface="Cambria Math" panose="02040503050406030204" pitchFamily="18" charset="0"/>
                          <a:cs typeface="Cascadia Code SemiBold" panose="020B0609020000020004" pitchFamily="49" charset="0"/>
                        </a:rPr>
                        <m:t> </m:t>
                      </m:r>
                      <m:sSub>
                        <m:sSubPr>
                          <m:ctrlPr>
                            <a:rPr lang="es-MX" b="1" i="1" smtClean="0">
                              <a:solidFill>
                                <a:srgbClr val="1D3557"/>
                              </a:solidFill>
                              <a:latin typeface="Cambria Math" panose="02040503050406030204" pitchFamily="18" charset="0"/>
                              <a:cs typeface="Cascadia Code SemiBold" panose="020B0609020000020004" pitchFamily="49" charset="0"/>
                            </a:rPr>
                          </m:ctrlPr>
                        </m:sSubPr>
                        <m:e>
                          <m:r>
                            <a:rPr lang="es-MX" b="1" i="1" smtClean="0">
                              <a:solidFill>
                                <a:srgbClr val="1D3557"/>
                              </a:solidFill>
                              <a:latin typeface="Cambria Math" panose="02040503050406030204" pitchFamily="18" charset="0"/>
                              <a:cs typeface="Cascadia Code SemiBold" panose="020B0609020000020004" pitchFamily="49" charset="0"/>
                            </a:rPr>
                            <m:t>𝜼</m:t>
                          </m:r>
                        </m:e>
                        <m:sub>
                          <m:r>
                            <a:rPr lang="es-MX" b="1" i="1" smtClean="0">
                              <a:solidFill>
                                <a:srgbClr val="1D3557"/>
                              </a:solidFill>
                              <a:latin typeface="Cambria Math" panose="02040503050406030204" pitchFamily="18" charset="0"/>
                              <a:cs typeface="Cascadia Code SemiBold" panose="020B0609020000020004" pitchFamily="49" charset="0"/>
                            </a:rPr>
                            <m:t>𝒊</m:t>
                          </m:r>
                          <m:r>
                            <a:rPr lang="es-MX" b="1" i="1" smtClean="0">
                              <a:solidFill>
                                <a:srgbClr val="1D3557"/>
                              </a:solidFill>
                              <a:latin typeface="Cambria Math" panose="02040503050406030204" pitchFamily="18" charset="0"/>
                              <a:cs typeface="Cascadia Code SemiBold" panose="020B0609020000020004" pitchFamily="49" charset="0"/>
                            </a:rPr>
                            <m:t>,</m:t>
                          </m:r>
                          <m:r>
                            <a:rPr lang="es-MX" b="1" i="1" smtClean="0">
                              <a:solidFill>
                                <a:srgbClr val="1D3557"/>
                              </a:solidFill>
                              <a:latin typeface="Cambria Math" panose="02040503050406030204" pitchFamily="18" charset="0"/>
                              <a:cs typeface="Cascadia Code SemiBold" panose="020B0609020000020004" pitchFamily="49" charset="0"/>
                            </a:rPr>
                            <m:t>𝒋</m:t>
                          </m:r>
                        </m:sub>
                      </m:sSub>
                      <m:r>
                        <a:rPr lang="es-MX" b="1" i="1" smtClean="0">
                          <a:solidFill>
                            <a:srgbClr val="1D3557"/>
                          </a:solidFill>
                          <a:latin typeface="Cambria Math" panose="02040503050406030204" pitchFamily="18" charset="0"/>
                          <a:cs typeface="Cascadia Code SemiBold" panose="020B0609020000020004" pitchFamily="49" charset="0"/>
                        </a:rPr>
                        <m:t>) </m:t>
                      </m:r>
                      <m:r>
                        <a:rPr lang="es-MX" b="1" i="1" smtClean="0">
                          <a:solidFill>
                            <a:srgbClr val="1D3557"/>
                          </a:solidFill>
                          <a:latin typeface="Cambria Math" panose="02040503050406030204" pitchFamily="18" charset="0"/>
                          <a:cs typeface="Cascadia Code SemiBold" panose="020B0609020000020004" pitchFamily="49" charset="0"/>
                        </a:rPr>
                        <m:t>𝑷</m:t>
                      </m:r>
                      <m:r>
                        <a:rPr lang="es-MX" b="1" i="1" smtClean="0">
                          <a:solidFill>
                            <a:srgbClr val="1D3557"/>
                          </a:solidFill>
                          <a:latin typeface="Cambria Math" panose="02040503050406030204" pitchFamily="18" charset="0"/>
                          <a:cs typeface="Cascadia Code SemiBold" panose="020B0609020000020004" pitchFamily="49" charset="0"/>
                        </a:rPr>
                        <m:t>(</m:t>
                      </m:r>
                      <m:sSub>
                        <m:sSubPr>
                          <m:ctrlPr>
                            <a:rPr lang="es-MX" b="1" i="1" smtClean="0">
                              <a:solidFill>
                                <a:srgbClr val="1D3557"/>
                              </a:solidFill>
                              <a:latin typeface="Cambria Math" panose="02040503050406030204" pitchFamily="18" charset="0"/>
                              <a:cs typeface="Cascadia Code SemiBold" panose="020B0609020000020004" pitchFamily="49" charset="0"/>
                            </a:rPr>
                          </m:ctrlPr>
                        </m:sSubPr>
                        <m:e>
                          <m:r>
                            <a:rPr lang="es-MX" b="1" i="1" smtClean="0">
                              <a:solidFill>
                                <a:srgbClr val="1D3557"/>
                              </a:solidFill>
                              <a:latin typeface="Cambria Math" panose="02040503050406030204" pitchFamily="18" charset="0"/>
                              <a:cs typeface="Cascadia Code SemiBold" panose="020B0609020000020004" pitchFamily="49" charset="0"/>
                            </a:rPr>
                            <m:t>𝜼</m:t>
                          </m:r>
                        </m:e>
                        <m:sub>
                          <m:r>
                            <a:rPr lang="es-MX" b="1" i="1" smtClean="0">
                              <a:solidFill>
                                <a:srgbClr val="1D3557"/>
                              </a:solidFill>
                              <a:latin typeface="Cambria Math" panose="02040503050406030204" pitchFamily="18" charset="0"/>
                              <a:cs typeface="Cascadia Code SemiBold" panose="020B0609020000020004" pitchFamily="49" charset="0"/>
                            </a:rPr>
                            <m:t>𝒊</m:t>
                          </m:r>
                          <m:r>
                            <a:rPr lang="es-MX" b="1" i="1" smtClean="0">
                              <a:solidFill>
                                <a:srgbClr val="1D3557"/>
                              </a:solidFill>
                              <a:latin typeface="Cambria Math" panose="02040503050406030204" pitchFamily="18" charset="0"/>
                              <a:cs typeface="Cascadia Code SemiBold" panose="020B0609020000020004" pitchFamily="49" charset="0"/>
                            </a:rPr>
                            <m:t>,</m:t>
                          </m:r>
                          <m:r>
                            <a:rPr lang="es-MX" b="1" i="1" smtClean="0">
                              <a:solidFill>
                                <a:srgbClr val="1D3557"/>
                              </a:solidFill>
                              <a:latin typeface="Cambria Math" panose="02040503050406030204" pitchFamily="18" charset="0"/>
                              <a:cs typeface="Cascadia Code SemiBold" panose="020B0609020000020004" pitchFamily="49" charset="0"/>
                            </a:rPr>
                            <m:t>𝒋</m:t>
                          </m:r>
                        </m:sub>
                      </m:sSub>
                      <m:r>
                        <a:rPr lang="es-MX" b="1" i="1" smtClean="0">
                          <a:solidFill>
                            <a:srgbClr val="1D3557"/>
                          </a:solidFill>
                          <a:latin typeface="Cambria Math" panose="02040503050406030204" pitchFamily="18" charset="0"/>
                          <a:cs typeface="Cascadia Code SemiBold" panose="020B0609020000020004" pitchFamily="49" charset="0"/>
                        </a:rPr>
                        <m:t>)</m:t>
                      </m:r>
                    </m:oMath>
                  </m:oMathPara>
                </a14:m>
                <a:endParaRPr lang="es-ES" b="1" dirty="0">
                  <a:solidFill>
                    <a:srgbClr val="1D3557"/>
                  </a:solidFill>
                  <a:latin typeface="Cascadia Code SemiBold" panose="020B0609020000020004" pitchFamily="49" charset="0"/>
                  <a:cs typeface="Cascadia Code SemiBold" panose="020B0609020000020004" pitchFamily="49" charset="0"/>
                </a:endParaRPr>
              </a:p>
            </p:txBody>
          </p:sp>
        </mc:Choice>
        <mc:Fallback>
          <p:sp>
            <p:nvSpPr>
              <p:cNvPr id="9" name="Rectángulo: esquinas redondeadas 8">
                <a:extLst>
                  <a:ext uri="{FF2B5EF4-FFF2-40B4-BE49-F238E27FC236}">
                    <a16:creationId xmlns:a16="http://schemas.microsoft.com/office/drawing/2014/main" id="{493613F0-1302-AE6A-CC8D-833B3F3331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027" y="965868"/>
                <a:ext cx="5106828" cy="2001467"/>
              </a:xfrm>
              <a:prstGeom prst="roundRect">
                <a:avLst>
                  <a:gd name="adj" fmla="val 9434"/>
                </a:avLst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32D41B83-552B-DA5B-E298-3E308139FE07}"/>
              </a:ext>
            </a:extLst>
          </p:cNvPr>
          <p:cNvSpPr/>
          <p:nvPr/>
        </p:nvSpPr>
        <p:spPr>
          <a:xfrm>
            <a:off x="6139227" y="4304627"/>
            <a:ext cx="4438594" cy="2251131"/>
          </a:xfrm>
          <a:prstGeom prst="roundRect">
            <a:avLst>
              <a:gd name="adj" fmla="val 6351"/>
            </a:avLst>
          </a:prstGeom>
          <a:blipFill>
            <a:blip r:embed="rId5"/>
            <a:stretch>
              <a:fillRect/>
            </a:stretch>
          </a:blipFill>
          <a:ln w="57150" cmpd="thickThin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Rectángulo: esquinas redondeadas 16">
                <a:extLst>
                  <a:ext uri="{FF2B5EF4-FFF2-40B4-BE49-F238E27FC236}">
                    <a16:creationId xmlns:a16="http://schemas.microsoft.com/office/drawing/2014/main" id="{C417E53F-78EA-49FF-9DA1-3C17DA97C369}"/>
                  </a:ext>
                </a:extLst>
              </p:cNvPr>
              <p:cNvSpPr/>
              <p:nvPr/>
            </p:nvSpPr>
            <p:spPr>
              <a:xfrm>
                <a:off x="5928467" y="985255"/>
                <a:ext cx="4878219" cy="2001467"/>
              </a:xfrm>
              <a:prstGeom prst="roundRect">
                <a:avLst>
                  <a:gd name="adj" fmla="val 7914"/>
                </a:avLst>
              </a:prstGeom>
              <a:solidFill>
                <a:srgbClr val="F1FAEE"/>
              </a:solidFill>
              <a:ln w="381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s-MX" b="1" i="1" smtClean="0">
                        <a:solidFill>
                          <a:srgbClr val="1D3557"/>
                        </a:solidFill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endChr m:val="|"/>
                        <m:ctrlPr>
                          <a:rPr lang="es-MX" b="1" i="1" smtClean="0">
                            <a:solidFill>
                              <a:srgbClr val="1D355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MX" b="1" i="1" smtClean="0">
                            <a:solidFill>
                              <a:srgbClr val="1D3557"/>
                            </a:solidFill>
                            <a:latin typeface="Cambria Math" panose="02040503050406030204" pitchFamily="18" charset="0"/>
                          </a:rPr>
                          <m:t>𝒀</m:t>
                        </m:r>
                        <m:r>
                          <a:rPr lang="es-MX" b="1" i="1" smtClean="0">
                            <a:solidFill>
                              <a:srgbClr val="1D3557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s-MX" b="1" i="1" smtClean="0">
                        <a:solidFill>
                          <a:srgbClr val="1D3557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s-MX" b="1" i="1" smtClean="0">
                        <a:solidFill>
                          <a:srgbClr val="1D3557"/>
                        </a:solidFill>
                        <a:latin typeface="Cambria Math" panose="02040503050406030204" pitchFamily="18" charset="0"/>
                      </a:rPr>
                      <m:t>𝒁</m:t>
                    </m:r>
                    <m:r>
                      <a:rPr lang="es-MX" b="1" i="1" smtClean="0">
                        <a:solidFill>
                          <a:srgbClr val="1D3557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s-MX" b="1" i="1" smtClean="0">
                        <a:solidFill>
                          <a:srgbClr val="1D3557"/>
                        </a:solidFill>
                        <a:latin typeface="Cambria Math" panose="02040503050406030204" pitchFamily="18" charset="0"/>
                      </a:rPr>
                      <m:t>𝑿</m:t>
                    </m:r>
                    <m:r>
                      <a:rPr lang="es-MX" b="1" i="1" smtClean="0">
                        <a:solidFill>
                          <a:srgbClr val="1D3557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s-MX" b="1" i="1" smtClean="0">
                        <a:solidFill>
                          <a:srgbClr val="1D3557"/>
                        </a:solidFill>
                        <a:latin typeface="Cambria Math" panose="02040503050406030204" pitchFamily="18" charset="0"/>
                      </a:rPr>
                      <m:t>𝜽</m:t>
                    </m:r>
                    <m:r>
                      <a:rPr lang="es-MX" b="1" i="1" smtClean="0">
                        <a:solidFill>
                          <a:srgbClr val="1D3557"/>
                        </a:solidFill>
                        <a:latin typeface="Cambria Math" panose="02040503050406030204" pitchFamily="18" charset="0"/>
                      </a:rPr>
                      <m:t>)=</m:t>
                    </m:r>
                    <m:nary>
                      <m:naryPr>
                        <m:chr m:val="∏"/>
                        <m:supHide m:val="on"/>
                        <m:ctrlPr>
                          <a:rPr lang="es-MX" b="1" i="1" smtClean="0">
                            <a:solidFill>
                              <a:srgbClr val="1D3557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s-MX" b="1" i="1" smtClean="0">
                            <a:solidFill>
                              <a:srgbClr val="1D3557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s-MX" b="1" i="1" smtClean="0">
                            <a:solidFill>
                              <a:srgbClr val="1D3557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MX" b="1" i="1" smtClean="0">
                            <a:solidFill>
                              <a:srgbClr val="1D3557"/>
                            </a:solidFill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  <m:sup/>
                      <m:e>
                        <m:r>
                          <a:rPr lang="es-MX" b="1" i="1" smtClean="0">
                            <a:solidFill>
                              <a:srgbClr val="1D3557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  <m:r>
                          <a:rPr lang="es-MX" b="1" i="1" smtClean="0">
                            <a:solidFill>
                              <a:srgbClr val="1D3557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</m:e>
                    </m:nary>
                    <m:sSub>
                      <m:sSubPr>
                        <m:ctrlPr>
                          <a:rPr lang="es-MX" b="1" i="1" smtClean="0">
                            <a:solidFill>
                              <a:srgbClr val="1D355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MX" b="1" i="1" smtClean="0">
                            <a:solidFill>
                              <a:srgbClr val="1D3557"/>
                            </a:solidFill>
                            <a:latin typeface="Cambria Math" panose="02040503050406030204" pitchFamily="18" charset="0"/>
                          </a:rPr>
                          <m:t>𝒀</m:t>
                        </m:r>
                      </m:e>
                      <m:sub>
                        <m:r>
                          <a:rPr lang="es-MX" b="1" i="1" smtClean="0">
                            <a:solidFill>
                              <a:srgbClr val="1D3557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s-MX" b="1" i="1" smtClean="0">
                            <a:solidFill>
                              <a:srgbClr val="1D3557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MX" b="1" i="1" smtClean="0">
                            <a:solidFill>
                              <a:srgbClr val="1D3557"/>
                            </a:solidFill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  <m:r>
                      <a:rPr lang="es-MX" b="1" i="1" smtClean="0">
                        <a:solidFill>
                          <a:srgbClr val="1D3557"/>
                        </a:solidFill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|"/>
                        <m:ctrlPr>
                          <a:rPr lang="es-MX" b="1" i="1" smtClean="0">
                            <a:solidFill>
                              <a:srgbClr val="1D355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MX" b="1" i="1" smtClean="0">
                            <a:solidFill>
                              <a:srgbClr val="1D3557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s-MX" b="1" i="1" smtClean="0">
                                <a:solidFill>
                                  <a:srgbClr val="1D355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MX" b="1" i="1" smtClean="0">
                                <a:solidFill>
                                  <a:srgbClr val="1D3557"/>
                                </a:solidFill>
                                <a:latin typeface="Cambria Math" panose="02040503050406030204" pitchFamily="18" charset="0"/>
                              </a:rPr>
                              <m:t>𝒁</m:t>
                            </m:r>
                          </m:e>
                          <m:sub>
                            <m:r>
                              <a:rPr lang="es-MX" b="1" i="1" smtClean="0">
                                <a:solidFill>
                                  <a:srgbClr val="1D3557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  <m:r>
                          <a:rPr lang="es-MX" b="1" i="1" smtClean="0">
                            <a:solidFill>
                              <a:srgbClr val="1D3557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s-MX" b="1" i="1" smtClean="0">
                                <a:solidFill>
                                  <a:srgbClr val="1D355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MX" b="1" i="1" smtClean="0">
                                <a:solidFill>
                                  <a:srgbClr val="1D3557"/>
                                </a:solidFill>
                                <a:latin typeface="Cambria Math" panose="02040503050406030204" pitchFamily="18" charset="0"/>
                              </a:rPr>
                              <m:t>𝒁</m:t>
                            </m:r>
                          </m:e>
                          <m:sub>
                            <m:r>
                              <a:rPr lang="es-MX" b="1" i="1" smtClean="0">
                                <a:solidFill>
                                  <a:srgbClr val="1D3557"/>
                                </a:solidFill>
                                <a:latin typeface="Cambria Math" panose="02040503050406030204" pitchFamily="18" charset="0"/>
                              </a:rPr>
                              <m:t>𝒋</m:t>
                            </m:r>
                          </m:sub>
                        </m:sSub>
                        <m:r>
                          <a:rPr lang="es-MX" b="1" i="1" smtClean="0">
                            <a:solidFill>
                              <a:srgbClr val="1D3557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s-MX" b="1" i="1" smtClean="0">
                                <a:solidFill>
                                  <a:srgbClr val="1D355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MX" b="1" i="1" smtClean="0">
                                <a:solidFill>
                                  <a:srgbClr val="1D3557"/>
                                </a:solidFill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  <m:sub>
                            <m:r>
                              <a:rPr lang="es-MX" b="1" i="1" smtClean="0">
                                <a:solidFill>
                                  <a:srgbClr val="1D3557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  <m:r>
                              <a:rPr lang="es-MX" b="1" i="1" smtClean="0">
                                <a:solidFill>
                                  <a:srgbClr val="1D3557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s-MX" b="1" i="1" smtClean="0">
                                <a:solidFill>
                                  <a:srgbClr val="1D3557"/>
                                </a:solidFill>
                                <a:latin typeface="Cambria Math" panose="02040503050406030204" pitchFamily="18" charset="0"/>
                              </a:rPr>
                              <m:t>𝒋</m:t>
                            </m:r>
                          </m:sub>
                        </m:sSub>
                        <m:r>
                          <a:rPr lang="es-MX" b="1" i="1" smtClean="0">
                            <a:solidFill>
                              <a:srgbClr val="1D3557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s-MX" b="1" i="1" smtClean="0">
                                <a:solidFill>
                                  <a:srgbClr val="1D355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MX" b="1" i="1" smtClean="0">
                                <a:solidFill>
                                  <a:srgbClr val="1D3557"/>
                                </a:solidFill>
                                <a:latin typeface="Cambria Math" panose="02040503050406030204" pitchFamily="18" charset="0"/>
                              </a:rPr>
                              <m:t>𝜷</m:t>
                            </m:r>
                          </m:e>
                          <m:sub>
                            <m:r>
                              <a:rPr lang="es-MX" b="1" i="1" smtClean="0">
                                <a:solidFill>
                                  <a:srgbClr val="1D3557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  <m:r>
                          <a:rPr lang="es-MX" b="1" i="1" smtClean="0">
                            <a:solidFill>
                              <a:srgbClr val="1D3557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s-MX" b="1" i="1" smtClean="0">
                                <a:solidFill>
                                  <a:srgbClr val="1D355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MX" b="1" i="1" smtClean="0">
                                <a:solidFill>
                                  <a:srgbClr val="1D3557"/>
                                </a:solidFill>
                                <a:latin typeface="Cambria Math" panose="02040503050406030204" pitchFamily="18" charset="0"/>
                              </a:rPr>
                              <m:t>𝜷</m:t>
                            </m:r>
                          </m:e>
                          <m:sub>
                            <m:r>
                              <a:rPr lang="es-MX" b="1" i="1" smtClean="0">
                                <a:solidFill>
                                  <a:srgbClr val="1D3557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e>
                    </m:d>
                  </m:oMath>
                </a14:m>
                <a:r>
                  <a:rPr lang="es-MX" b="0" dirty="0">
                    <a:solidFill>
                      <a:srgbClr val="1D3557"/>
                    </a:solidFill>
                  </a:rPr>
                  <a:t>,</a:t>
                </a:r>
              </a:p>
              <a:p>
                <a:pPr algn="just"/>
                <a:endParaRPr lang="es-MX" b="0" dirty="0">
                  <a:solidFill>
                    <a:srgbClr val="1D3557"/>
                  </a:solidFill>
                </a:endParaRPr>
              </a:p>
              <a:p>
                <a:pPr algn="just"/>
                <a:r>
                  <a:rPr lang="es-MX" sz="1400" dirty="0">
                    <a:solidFill>
                      <a:srgbClr val="1D3557"/>
                    </a:solidFill>
                    <a:latin typeface="Cascadia Code SemiBold" panose="020B0609020000020004" pitchFamily="49" charset="0"/>
                    <a:cs typeface="Cascadia Code SemiBold" panose="020B0609020000020004" pitchFamily="49" charset="0"/>
                  </a:rPr>
                  <a:t>donde:</a:t>
                </a: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s-MX" sz="1400" b="1" i="1" smtClean="0">
                            <a:solidFill>
                              <a:srgbClr val="1D355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MX" sz="1400" b="1" i="1" smtClean="0">
                            <a:solidFill>
                              <a:srgbClr val="1D3557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lang="es-MX" sz="1400" b="1" i="1" smtClean="0">
                            <a:solidFill>
                              <a:srgbClr val="1D3557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s-MX" sz="1400" b="1" i="1" smtClean="0">
                            <a:solidFill>
                              <a:srgbClr val="1D3557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MX" sz="1400" b="1" i="1" smtClean="0">
                            <a:solidFill>
                              <a:srgbClr val="1D3557"/>
                            </a:solidFill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</m:oMath>
                </a14:m>
                <a:r>
                  <a:rPr lang="es-MX" sz="1400" b="0" i="1" dirty="0">
                    <a:solidFill>
                      <a:srgbClr val="1D3557"/>
                    </a:solidFill>
                    <a:latin typeface="Cascadia Code SemiBold" panose="020B0609020000020004" pitchFamily="49" charset="0"/>
                    <a:cs typeface="Cascadia Code SemiBold" panose="020B0609020000020004" pitchFamily="49" charset="0"/>
                  </a:rPr>
                  <a:t> </a:t>
                </a:r>
                <a:r>
                  <a:rPr lang="es-MX" sz="1400" b="0" dirty="0">
                    <a:solidFill>
                      <a:srgbClr val="1D3557"/>
                    </a:solidFill>
                    <a:latin typeface="Cascadia Code SemiBold" panose="020B0609020000020004" pitchFamily="49" charset="0"/>
                    <a:cs typeface="Cascadia Code SemiBold" panose="020B0609020000020004" pitchFamily="49" charset="0"/>
                  </a:rPr>
                  <a:t>es información covariada</a:t>
                </a: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s-MX" sz="1400" b="1" i="1" smtClean="0">
                        <a:solidFill>
                          <a:srgbClr val="1D3557"/>
                        </a:solidFill>
                        <a:latin typeface="Cambria Math" panose="02040503050406030204" pitchFamily="18" charset="0"/>
                      </a:rPr>
                      <m:t>𝜷</m:t>
                    </m:r>
                  </m:oMath>
                </a14:m>
                <a:r>
                  <a:rPr lang="es-MX" sz="1400" b="0" dirty="0">
                    <a:solidFill>
                      <a:srgbClr val="1D3557"/>
                    </a:solidFill>
                    <a:latin typeface="Cascadia Code SemiBold" panose="020B0609020000020004" pitchFamily="49" charset="0"/>
                    <a:cs typeface="Cascadia Code SemiBold" panose="020B0609020000020004" pitchFamily="49" charset="0"/>
                  </a:rPr>
                  <a:t> es un vector </a:t>
                </a:r>
                <a:r>
                  <a:rPr lang="es-MX" sz="1400" b="0" dirty="0" err="1">
                    <a:solidFill>
                      <a:srgbClr val="1D3557"/>
                    </a:solidFill>
                    <a:latin typeface="Cascadia Code SemiBold" panose="020B0609020000020004" pitchFamily="49" charset="0"/>
                    <a:cs typeface="Cascadia Code SemiBold" panose="020B0609020000020004" pitchFamily="49" charset="0"/>
                  </a:rPr>
                  <a:t>parametral</a:t>
                </a:r>
                <a:r>
                  <a:rPr lang="es-MX" sz="1400" b="0" dirty="0">
                    <a:solidFill>
                      <a:srgbClr val="1D3557"/>
                    </a:solidFill>
                    <a:latin typeface="Cascadia Code SemiBold" panose="020B0609020000020004" pitchFamily="49" charset="0"/>
                    <a:cs typeface="Cascadia Code SemiBold" panose="020B0609020000020004" pitchFamily="49" charset="0"/>
                  </a:rPr>
                  <a:t> a estimar</a:t>
                </a: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s-MX" sz="1400" b="1" i="1" smtClean="0">
                        <a:solidFill>
                          <a:srgbClr val="1D3557"/>
                        </a:solidFill>
                        <a:latin typeface="Cambria Math" panose="02040503050406030204" pitchFamily="18" charset="0"/>
                      </a:rPr>
                      <m:t>𝒁</m:t>
                    </m:r>
                  </m:oMath>
                </a14:m>
                <a:r>
                  <a:rPr lang="es-MX" sz="1400" b="0" dirty="0">
                    <a:solidFill>
                      <a:srgbClr val="1D3557"/>
                    </a:solidFill>
                    <a:latin typeface="Cascadia Code SemiBold" panose="020B0609020000020004" pitchFamily="49" charset="0"/>
                    <a:cs typeface="Cascadia Code SemiBold" panose="020B0609020000020004" pitchFamily="49" charset="0"/>
                  </a:rPr>
                  <a:t> son las posiciones latentes a estimar</a:t>
                </a:r>
              </a:p>
            </p:txBody>
          </p:sp>
        </mc:Choice>
        <mc:Fallback>
          <p:sp>
            <p:nvSpPr>
              <p:cNvPr id="17" name="Rectángulo: esquinas redondeadas 16">
                <a:extLst>
                  <a:ext uri="{FF2B5EF4-FFF2-40B4-BE49-F238E27FC236}">
                    <a16:creationId xmlns:a16="http://schemas.microsoft.com/office/drawing/2014/main" id="{C417E53F-78EA-49FF-9DA1-3C17DA97C36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8467" y="985255"/>
                <a:ext cx="4878219" cy="2001467"/>
              </a:xfrm>
              <a:prstGeom prst="roundRect">
                <a:avLst>
                  <a:gd name="adj" fmla="val 7914"/>
                </a:avLst>
              </a:prstGeom>
              <a:blipFill>
                <a:blip r:embed="rId6"/>
                <a:stretch>
                  <a:fillRect t="-10366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Rectángulo: esquinas redondeadas 17">
                <a:extLst>
                  <a:ext uri="{FF2B5EF4-FFF2-40B4-BE49-F238E27FC236}">
                    <a16:creationId xmlns:a16="http://schemas.microsoft.com/office/drawing/2014/main" id="{CA0CF3FF-F8C0-04E0-16D0-207448AB4AC9}"/>
                  </a:ext>
                </a:extLst>
              </p:cNvPr>
              <p:cNvSpPr/>
              <p:nvPr/>
            </p:nvSpPr>
            <p:spPr>
              <a:xfrm>
                <a:off x="6400418" y="3389894"/>
                <a:ext cx="3916212" cy="511560"/>
              </a:xfrm>
              <a:prstGeom prst="roundRect">
                <a:avLst>
                  <a:gd name="adj" fmla="val 15565"/>
                </a:avLst>
              </a:prstGeom>
              <a:solidFill>
                <a:srgbClr val="F1FAEE"/>
              </a:solidFill>
              <a:ln w="381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MX" b="1" i="1" smtClean="0">
                              <a:solidFill>
                                <a:srgbClr val="1D355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b="1" i="1" smtClean="0">
                              <a:solidFill>
                                <a:srgbClr val="1D3557"/>
                              </a:solidFill>
                              <a:latin typeface="Cambria Math" panose="02040503050406030204" pitchFamily="18" charset="0"/>
                            </a:rPr>
                            <m:t>𝜼</m:t>
                          </m:r>
                        </m:e>
                        <m:sub>
                          <m:r>
                            <a:rPr lang="es-MX" b="1" i="1" smtClean="0">
                              <a:solidFill>
                                <a:srgbClr val="1D3557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s-MX" b="1" i="1" smtClean="0">
                              <a:solidFill>
                                <a:srgbClr val="1D3557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s-MX" b="1" i="1" smtClean="0">
                              <a:solidFill>
                                <a:srgbClr val="1D3557"/>
                              </a:solidFill>
                              <a:latin typeface="Cambria Math" panose="02040503050406030204" pitchFamily="18" charset="0"/>
                            </a:rPr>
                            <m:t>𝒋</m:t>
                          </m:r>
                        </m:sub>
                      </m:sSub>
                      <m:r>
                        <a:rPr lang="es-MX" b="1" i="1" smtClean="0">
                          <a:solidFill>
                            <a:srgbClr val="1D355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MX" b="1" i="1" smtClean="0">
                              <a:solidFill>
                                <a:srgbClr val="1D355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b="1" i="1" smtClean="0">
                              <a:solidFill>
                                <a:srgbClr val="1D3557"/>
                              </a:solidFill>
                              <a:latin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es-MX" b="1" i="1" smtClean="0">
                              <a:solidFill>
                                <a:srgbClr val="1D3557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s-MX" b="1" i="1" smtClean="0">
                          <a:solidFill>
                            <a:srgbClr val="1D3557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s-MX" b="1" i="1" smtClean="0">
                              <a:solidFill>
                                <a:srgbClr val="1D355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s-MX" b="1" i="1" smtClean="0">
                              <a:solidFill>
                                <a:srgbClr val="1D3557"/>
                              </a:solidFill>
                              <a:latin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es-MX" b="1" i="1" smtClean="0">
                              <a:solidFill>
                                <a:srgbClr val="1D3557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s-MX" b="1" i="1" smtClean="0">
                              <a:solidFill>
                                <a:srgbClr val="1D3557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bSup>
                      <m:r>
                        <a:rPr lang="es-MX" b="1" i="1" smtClean="0">
                          <a:solidFill>
                            <a:srgbClr val="1D3557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s-MX" b="1" i="1" smtClean="0">
                              <a:solidFill>
                                <a:srgbClr val="1D355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b="1" i="1" smtClean="0">
                              <a:solidFill>
                                <a:srgbClr val="1D3557"/>
                              </a:solidFill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r>
                            <a:rPr lang="es-MX" b="1" i="1" smtClean="0">
                              <a:solidFill>
                                <a:srgbClr val="1D3557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s-MX" b="1" i="1" smtClean="0">
                              <a:solidFill>
                                <a:srgbClr val="1D3557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s-MX" b="1" i="1" smtClean="0">
                              <a:solidFill>
                                <a:srgbClr val="1D3557"/>
                              </a:solidFill>
                              <a:latin typeface="Cambria Math" panose="02040503050406030204" pitchFamily="18" charset="0"/>
                            </a:rPr>
                            <m:t>𝒋</m:t>
                          </m:r>
                        </m:sub>
                      </m:sSub>
                      <m:r>
                        <a:rPr lang="es-MX" b="1" i="1" smtClean="0">
                          <a:solidFill>
                            <a:srgbClr val="1D3557"/>
                          </a:solidFill>
                          <a:latin typeface="Cambria Math" panose="02040503050406030204" pitchFamily="18" charset="0"/>
                        </a:rPr>
                        <m:t>−|</m:t>
                      </m:r>
                      <m:sSub>
                        <m:sSubPr>
                          <m:ctrlPr>
                            <a:rPr lang="es-MX" b="1" i="1" smtClean="0">
                              <a:solidFill>
                                <a:srgbClr val="1D355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b="1" i="1" smtClean="0">
                              <a:solidFill>
                                <a:srgbClr val="1D3557"/>
                              </a:solidFill>
                              <a:latin typeface="Cambria Math" panose="02040503050406030204" pitchFamily="18" charset="0"/>
                            </a:rPr>
                            <m:t>𝒁</m:t>
                          </m:r>
                        </m:e>
                        <m:sub>
                          <m:r>
                            <a:rPr lang="es-MX" b="1" i="1" smtClean="0">
                              <a:solidFill>
                                <a:srgbClr val="1D3557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s-MX" b="1" i="1" smtClean="0">
                          <a:solidFill>
                            <a:srgbClr val="1D3557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s-MX" b="1" i="1" smtClean="0">
                              <a:solidFill>
                                <a:srgbClr val="1D355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b="1" i="1" smtClean="0">
                              <a:solidFill>
                                <a:srgbClr val="1D3557"/>
                              </a:solidFill>
                              <a:latin typeface="Cambria Math" panose="02040503050406030204" pitchFamily="18" charset="0"/>
                            </a:rPr>
                            <m:t>𝒁</m:t>
                          </m:r>
                        </m:e>
                        <m:sub>
                          <m:r>
                            <a:rPr lang="es-MX" b="1" i="1" smtClean="0">
                              <a:solidFill>
                                <a:srgbClr val="1D3557"/>
                              </a:solidFill>
                              <a:latin typeface="Cambria Math" panose="02040503050406030204" pitchFamily="18" charset="0"/>
                            </a:rPr>
                            <m:t>𝒋</m:t>
                          </m:r>
                        </m:sub>
                      </m:sSub>
                      <m:r>
                        <a:rPr lang="es-MX" b="1" i="1" smtClean="0">
                          <a:solidFill>
                            <a:srgbClr val="1D3557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</m:oMath>
                  </m:oMathPara>
                </a14:m>
                <a:endParaRPr lang="es-MX" b="1" dirty="0">
                  <a:solidFill>
                    <a:srgbClr val="1D3557"/>
                  </a:solidFill>
                </a:endParaRPr>
              </a:p>
            </p:txBody>
          </p:sp>
        </mc:Choice>
        <mc:Fallback>
          <p:sp>
            <p:nvSpPr>
              <p:cNvPr id="18" name="Rectángulo: esquinas redondeadas 17">
                <a:extLst>
                  <a:ext uri="{FF2B5EF4-FFF2-40B4-BE49-F238E27FC236}">
                    <a16:creationId xmlns:a16="http://schemas.microsoft.com/office/drawing/2014/main" id="{CA0CF3FF-F8C0-04E0-16D0-207448AB4A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0418" y="3389894"/>
                <a:ext cx="3916212" cy="511560"/>
              </a:xfrm>
              <a:prstGeom prst="roundRect">
                <a:avLst>
                  <a:gd name="adj" fmla="val 15565"/>
                </a:avLst>
              </a:prstGeom>
              <a:blipFill>
                <a:blip r:embed="rId7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513630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7" grpId="0" animBg="1"/>
      <p:bldP spid="1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rma libre: forma 11">
            <a:extLst>
              <a:ext uri="{FF2B5EF4-FFF2-40B4-BE49-F238E27FC236}">
                <a16:creationId xmlns:a16="http://schemas.microsoft.com/office/drawing/2014/main" id="{3D13DD48-1C9B-9148-965C-E01216A86803}"/>
              </a:ext>
            </a:extLst>
          </p:cNvPr>
          <p:cNvSpPr/>
          <p:nvPr/>
        </p:nvSpPr>
        <p:spPr>
          <a:xfrm>
            <a:off x="-1937983" y="-8967"/>
            <a:ext cx="14129983" cy="6915098"/>
          </a:xfrm>
          <a:custGeom>
            <a:avLst/>
            <a:gdLst>
              <a:gd name="connsiteX0" fmla="*/ 206190 w 1515037"/>
              <a:gd name="connsiteY0" fmla="*/ 0 h 6858000"/>
              <a:gd name="connsiteX1" fmla="*/ 1515037 w 1515037"/>
              <a:gd name="connsiteY1" fmla="*/ 0 h 6858000"/>
              <a:gd name="connsiteX2" fmla="*/ 1515037 w 1515037"/>
              <a:gd name="connsiteY2" fmla="*/ 6858000 h 6858000"/>
              <a:gd name="connsiteX3" fmla="*/ 206190 w 1515037"/>
              <a:gd name="connsiteY3" fmla="*/ 6858000 h 6858000"/>
              <a:gd name="connsiteX4" fmla="*/ 206190 w 1515037"/>
              <a:gd name="connsiteY4" fmla="*/ 3675529 h 6858000"/>
              <a:gd name="connsiteX5" fmla="*/ 71719 w 1515037"/>
              <a:gd name="connsiteY5" fmla="*/ 3675529 h 6858000"/>
              <a:gd name="connsiteX6" fmla="*/ 0 w 1515037"/>
              <a:gd name="connsiteY6" fmla="*/ 3603810 h 6858000"/>
              <a:gd name="connsiteX7" fmla="*/ 0 w 1515037"/>
              <a:gd name="connsiteY7" fmla="*/ 3299013 h 6858000"/>
              <a:gd name="connsiteX8" fmla="*/ 71719 w 1515037"/>
              <a:gd name="connsiteY8" fmla="*/ 3227294 h 6858000"/>
              <a:gd name="connsiteX9" fmla="*/ 206190 w 1515037"/>
              <a:gd name="connsiteY9" fmla="*/ 322729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15037" h="6858000">
                <a:moveTo>
                  <a:pt x="206190" y="0"/>
                </a:moveTo>
                <a:lnTo>
                  <a:pt x="1515037" y="0"/>
                </a:lnTo>
                <a:lnTo>
                  <a:pt x="1515037" y="6858000"/>
                </a:lnTo>
                <a:lnTo>
                  <a:pt x="206190" y="6858000"/>
                </a:lnTo>
                <a:lnTo>
                  <a:pt x="206190" y="3675529"/>
                </a:lnTo>
                <a:lnTo>
                  <a:pt x="71719" y="3675529"/>
                </a:lnTo>
                <a:cubicBezTo>
                  <a:pt x="32110" y="3675529"/>
                  <a:pt x="0" y="3643419"/>
                  <a:pt x="0" y="3603810"/>
                </a:cubicBezTo>
                <a:lnTo>
                  <a:pt x="0" y="3299013"/>
                </a:lnTo>
                <a:cubicBezTo>
                  <a:pt x="0" y="3259404"/>
                  <a:pt x="32110" y="3227294"/>
                  <a:pt x="71719" y="3227294"/>
                </a:cubicBezTo>
                <a:lnTo>
                  <a:pt x="206190" y="3227294"/>
                </a:lnTo>
                <a:close/>
              </a:path>
            </a:pathLst>
          </a:custGeom>
          <a:solidFill>
            <a:srgbClr val="EC9A9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MX"/>
          </a:p>
        </p:txBody>
      </p:sp>
      <p:sp>
        <p:nvSpPr>
          <p:cNvPr id="13" name="Forma libre: forma 12">
            <a:extLst>
              <a:ext uri="{FF2B5EF4-FFF2-40B4-BE49-F238E27FC236}">
                <a16:creationId xmlns:a16="http://schemas.microsoft.com/office/drawing/2014/main" id="{F1152AB6-6F0C-C32F-289F-EDBBC14C50BC}"/>
              </a:ext>
            </a:extLst>
          </p:cNvPr>
          <p:cNvSpPr/>
          <p:nvPr/>
        </p:nvSpPr>
        <p:spPr>
          <a:xfrm>
            <a:off x="-1971674" y="-8967"/>
            <a:ext cx="14280220" cy="6915098"/>
          </a:xfrm>
          <a:custGeom>
            <a:avLst/>
            <a:gdLst>
              <a:gd name="connsiteX0" fmla="*/ 206190 w 1515037"/>
              <a:gd name="connsiteY0" fmla="*/ 0 h 6858000"/>
              <a:gd name="connsiteX1" fmla="*/ 1515037 w 1515037"/>
              <a:gd name="connsiteY1" fmla="*/ 0 h 6858000"/>
              <a:gd name="connsiteX2" fmla="*/ 1515037 w 1515037"/>
              <a:gd name="connsiteY2" fmla="*/ 6858000 h 6858000"/>
              <a:gd name="connsiteX3" fmla="*/ 206190 w 1515037"/>
              <a:gd name="connsiteY3" fmla="*/ 6858000 h 6858000"/>
              <a:gd name="connsiteX4" fmla="*/ 206190 w 1515037"/>
              <a:gd name="connsiteY4" fmla="*/ 3675529 h 6858000"/>
              <a:gd name="connsiteX5" fmla="*/ 71719 w 1515037"/>
              <a:gd name="connsiteY5" fmla="*/ 3675529 h 6858000"/>
              <a:gd name="connsiteX6" fmla="*/ 0 w 1515037"/>
              <a:gd name="connsiteY6" fmla="*/ 3603810 h 6858000"/>
              <a:gd name="connsiteX7" fmla="*/ 0 w 1515037"/>
              <a:gd name="connsiteY7" fmla="*/ 3299013 h 6858000"/>
              <a:gd name="connsiteX8" fmla="*/ 71719 w 1515037"/>
              <a:gd name="connsiteY8" fmla="*/ 3227294 h 6858000"/>
              <a:gd name="connsiteX9" fmla="*/ 206190 w 1515037"/>
              <a:gd name="connsiteY9" fmla="*/ 322729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15037" h="6858000">
                <a:moveTo>
                  <a:pt x="206190" y="0"/>
                </a:moveTo>
                <a:lnTo>
                  <a:pt x="1515037" y="0"/>
                </a:lnTo>
                <a:lnTo>
                  <a:pt x="1515037" y="6858000"/>
                </a:lnTo>
                <a:lnTo>
                  <a:pt x="206190" y="6858000"/>
                </a:lnTo>
                <a:lnTo>
                  <a:pt x="206190" y="3675529"/>
                </a:lnTo>
                <a:lnTo>
                  <a:pt x="71719" y="3675529"/>
                </a:lnTo>
                <a:cubicBezTo>
                  <a:pt x="32110" y="3675529"/>
                  <a:pt x="0" y="3643419"/>
                  <a:pt x="0" y="3603810"/>
                </a:cubicBezTo>
                <a:lnTo>
                  <a:pt x="0" y="3299013"/>
                </a:lnTo>
                <a:cubicBezTo>
                  <a:pt x="0" y="3259404"/>
                  <a:pt x="32110" y="3227294"/>
                  <a:pt x="71719" y="3227294"/>
                </a:cubicBezTo>
                <a:lnTo>
                  <a:pt x="206190" y="3227294"/>
                </a:lnTo>
                <a:close/>
              </a:path>
            </a:pathLst>
          </a:custGeom>
          <a:solidFill>
            <a:srgbClr val="F1FA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MX"/>
          </a:p>
        </p:txBody>
      </p:sp>
      <p:sp>
        <p:nvSpPr>
          <p:cNvPr id="14" name="Forma libre: forma 13">
            <a:extLst>
              <a:ext uri="{FF2B5EF4-FFF2-40B4-BE49-F238E27FC236}">
                <a16:creationId xmlns:a16="http://schemas.microsoft.com/office/drawing/2014/main" id="{5F969BF3-1B09-8466-EC4E-7F5F955747BB}"/>
              </a:ext>
            </a:extLst>
          </p:cNvPr>
          <p:cNvSpPr/>
          <p:nvPr/>
        </p:nvSpPr>
        <p:spPr>
          <a:xfrm>
            <a:off x="-2039112" y="0"/>
            <a:ext cx="14530873" cy="6915098"/>
          </a:xfrm>
          <a:custGeom>
            <a:avLst/>
            <a:gdLst>
              <a:gd name="connsiteX0" fmla="*/ 206190 w 1515037"/>
              <a:gd name="connsiteY0" fmla="*/ 0 h 6858000"/>
              <a:gd name="connsiteX1" fmla="*/ 1515037 w 1515037"/>
              <a:gd name="connsiteY1" fmla="*/ 0 h 6858000"/>
              <a:gd name="connsiteX2" fmla="*/ 1515037 w 1515037"/>
              <a:gd name="connsiteY2" fmla="*/ 6858000 h 6858000"/>
              <a:gd name="connsiteX3" fmla="*/ 206190 w 1515037"/>
              <a:gd name="connsiteY3" fmla="*/ 6858000 h 6858000"/>
              <a:gd name="connsiteX4" fmla="*/ 206190 w 1515037"/>
              <a:gd name="connsiteY4" fmla="*/ 3675529 h 6858000"/>
              <a:gd name="connsiteX5" fmla="*/ 71719 w 1515037"/>
              <a:gd name="connsiteY5" fmla="*/ 3675529 h 6858000"/>
              <a:gd name="connsiteX6" fmla="*/ 0 w 1515037"/>
              <a:gd name="connsiteY6" fmla="*/ 3603810 h 6858000"/>
              <a:gd name="connsiteX7" fmla="*/ 0 w 1515037"/>
              <a:gd name="connsiteY7" fmla="*/ 3299013 h 6858000"/>
              <a:gd name="connsiteX8" fmla="*/ 71719 w 1515037"/>
              <a:gd name="connsiteY8" fmla="*/ 3227294 h 6858000"/>
              <a:gd name="connsiteX9" fmla="*/ 206190 w 1515037"/>
              <a:gd name="connsiteY9" fmla="*/ 322729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15037" h="6858000">
                <a:moveTo>
                  <a:pt x="206190" y="0"/>
                </a:moveTo>
                <a:lnTo>
                  <a:pt x="1515037" y="0"/>
                </a:lnTo>
                <a:lnTo>
                  <a:pt x="1515037" y="6858000"/>
                </a:lnTo>
                <a:lnTo>
                  <a:pt x="206190" y="6858000"/>
                </a:lnTo>
                <a:lnTo>
                  <a:pt x="206190" y="3675529"/>
                </a:lnTo>
                <a:lnTo>
                  <a:pt x="71719" y="3675529"/>
                </a:lnTo>
                <a:cubicBezTo>
                  <a:pt x="32110" y="3675529"/>
                  <a:pt x="0" y="3643419"/>
                  <a:pt x="0" y="3603810"/>
                </a:cubicBezTo>
                <a:lnTo>
                  <a:pt x="0" y="3299013"/>
                </a:lnTo>
                <a:cubicBezTo>
                  <a:pt x="0" y="3259404"/>
                  <a:pt x="32110" y="3227294"/>
                  <a:pt x="71719" y="3227294"/>
                </a:cubicBezTo>
                <a:lnTo>
                  <a:pt x="206190" y="3227294"/>
                </a:lnTo>
                <a:close/>
              </a:path>
            </a:pathLst>
          </a:custGeom>
          <a:solidFill>
            <a:srgbClr val="A8DAD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MX"/>
          </a:p>
        </p:txBody>
      </p:sp>
      <p:sp>
        <p:nvSpPr>
          <p:cNvPr id="15" name="Forma libre: forma 14">
            <a:extLst>
              <a:ext uri="{FF2B5EF4-FFF2-40B4-BE49-F238E27FC236}">
                <a16:creationId xmlns:a16="http://schemas.microsoft.com/office/drawing/2014/main" id="{12218533-709C-7C33-7613-C17D12C35410}"/>
              </a:ext>
            </a:extLst>
          </p:cNvPr>
          <p:cNvSpPr/>
          <p:nvPr/>
        </p:nvSpPr>
        <p:spPr>
          <a:xfrm>
            <a:off x="11035551" y="-8972"/>
            <a:ext cx="1515037" cy="6915098"/>
          </a:xfrm>
          <a:custGeom>
            <a:avLst/>
            <a:gdLst>
              <a:gd name="connsiteX0" fmla="*/ 206190 w 1515037"/>
              <a:gd name="connsiteY0" fmla="*/ 0 h 6858000"/>
              <a:gd name="connsiteX1" fmla="*/ 1515037 w 1515037"/>
              <a:gd name="connsiteY1" fmla="*/ 0 h 6858000"/>
              <a:gd name="connsiteX2" fmla="*/ 1515037 w 1515037"/>
              <a:gd name="connsiteY2" fmla="*/ 6858000 h 6858000"/>
              <a:gd name="connsiteX3" fmla="*/ 206190 w 1515037"/>
              <a:gd name="connsiteY3" fmla="*/ 6858000 h 6858000"/>
              <a:gd name="connsiteX4" fmla="*/ 206190 w 1515037"/>
              <a:gd name="connsiteY4" fmla="*/ 3675529 h 6858000"/>
              <a:gd name="connsiteX5" fmla="*/ 71719 w 1515037"/>
              <a:gd name="connsiteY5" fmla="*/ 3675529 h 6858000"/>
              <a:gd name="connsiteX6" fmla="*/ 0 w 1515037"/>
              <a:gd name="connsiteY6" fmla="*/ 3603810 h 6858000"/>
              <a:gd name="connsiteX7" fmla="*/ 0 w 1515037"/>
              <a:gd name="connsiteY7" fmla="*/ 3299013 h 6858000"/>
              <a:gd name="connsiteX8" fmla="*/ 71719 w 1515037"/>
              <a:gd name="connsiteY8" fmla="*/ 3227294 h 6858000"/>
              <a:gd name="connsiteX9" fmla="*/ 206190 w 1515037"/>
              <a:gd name="connsiteY9" fmla="*/ 322729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15037" h="6858000">
                <a:moveTo>
                  <a:pt x="206190" y="0"/>
                </a:moveTo>
                <a:lnTo>
                  <a:pt x="1515037" y="0"/>
                </a:lnTo>
                <a:lnTo>
                  <a:pt x="1515037" y="6858000"/>
                </a:lnTo>
                <a:lnTo>
                  <a:pt x="206190" y="6858000"/>
                </a:lnTo>
                <a:lnTo>
                  <a:pt x="206190" y="3675529"/>
                </a:lnTo>
                <a:lnTo>
                  <a:pt x="71719" y="3675529"/>
                </a:lnTo>
                <a:cubicBezTo>
                  <a:pt x="32110" y="3675529"/>
                  <a:pt x="0" y="3643419"/>
                  <a:pt x="0" y="3603810"/>
                </a:cubicBezTo>
                <a:lnTo>
                  <a:pt x="0" y="3299013"/>
                </a:lnTo>
                <a:cubicBezTo>
                  <a:pt x="0" y="3259404"/>
                  <a:pt x="32110" y="3227294"/>
                  <a:pt x="71719" y="3227294"/>
                </a:cubicBezTo>
                <a:lnTo>
                  <a:pt x="206190" y="3227294"/>
                </a:lnTo>
                <a:close/>
              </a:path>
            </a:pathLst>
          </a:custGeom>
          <a:solidFill>
            <a:srgbClr val="457B9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MX"/>
          </a:p>
        </p:txBody>
      </p:sp>
      <p:sp>
        <p:nvSpPr>
          <p:cNvPr id="16" name="Forma libre: forma 15">
            <a:extLst>
              <a:ext uri="{FF2B5EF4-FFF2-40B4-BE49-F238E27FC236}">
                <a16:creationId xmlns:a16="http://schemas.microsoft.com/office/drawing/2014/main" id="{364C8C60-28BE-6DB8-A443-289C3E829B5A}"/>
              </a:ext>
            </a:extLst>
          </p:cNvPr>
          <p:cNvSpPr/>
          <p:nvPr/>
        </p:nvSpPr>
        <p:spPr>
          <a:xfrm>
            <a:off x="11161060" y="-8972"/>
            <a:ext cx="1515037" cy="6915098"/>
          </a:xfrm>
          <a:custGeom>
            <a:avLst/>
            <a:gdLst>
              <a:gd name="connsiteX0" fmla="*/ 206190 w 1515037"/>
              <a:gd name="connsiteY0" fmla="*/ 0 h 6858000"/>
              <a:gd name="connsiteX1" fmla="*/ 1515037 w 1515037"/>
              <a:gd name="connsiteY1" fmla="*/ 0 h 6858000"/>
              <a:gd name="connsiteX2" fmla="*/ 1515037 w 1515037"/>
              <a:gd name="connsiteY2" fmla="*/ 6858000 h 6858000"/>
              <a:gd name="connsiteX3" fmla="*/ 206190 w 1515037"/>
              <a:gd name="connsiteY3" fmla="*/ 6858000 h 6858000"/>
              <a:gd name="connsiteX4" fmla="*/ 206190 w 1515037"/>
              <a:gd name="connsiteY4" fmla="*/ 3675529 h 6858000"/>
              <a:gd name="connsiteX5" fmla="*/ 71719 w 1515037"/>
              <a:gd name="connsiteY5" fmla="*/ 3675529 h 6858000"/>
              <a:gd name="connsiteX6" fmla="*/ 0 w 1515037"/>
              <a:gd name="connsiteY6" fmla="*/ 3603810 h 6858000"/>
              <a:gd name="connsiteX7" fmla="*/ 0 w 1515037"/>
              <a:gd name="connsiteY7" fmla="*/ 3299013 h 6858000"/>
              <a:gd name="connsiteX8" fmla="*/ 71719 w 1515037"/>
              <a:gd name="connsiteY8" fmla="*/ 3227294 h 6858000"/>
              <a:gd name="connsiteX9" fmla="*/ 206190 w 1515037"/>
              <a:gd name="connsiteY9" fmla="*/ 322729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15037" h="6858000">
                <a:moveTo>
                  <a:pt x="206190" y="0"/>
                </a:moveTo>
                <a:lnTo>
                  <a:pt x="1515037" y="0"/>
                </a:lnTo>
                <a:lnTo>
                  <a:pt x="1515037" y="6858000"/>
                </a:lnTo>
                <a:lnTo>
                  <a:pt x="206190" y="6858000"/>
                </a:lnTo>
                <a:lnTo>
                  <a:pt x="206190" y="3675529"/>
                </a:lnTo>
                <a:lnTo>
                  <a:pt x="71719" y="3675529"/>
                </a:lnTo>
                <a:cubicBezTo>
                  <a:pt x="32110" y="3675529"/>
                  <a:pt x="0" y="3643419"/>
                  <a:pt x="0" y="3603810"/>
                </a:cubicBezTo>
                <a:lnTo>
                  <a:pt x="0" y="3299013"/>
                </a:lnTo>
                <a:cubicBezTo>
                  <a:pt x="0" y="3259404"/>
                  <a:pt x="32110" y="3227294"/>
                  <a:pt x="71719" y="3227294"/>
                </a:cubicBezTo>
                <a:lnTo>
                  <a:pt x="206190" y="3227294"/>
                </a:lnTo>
                <a:close/>
              </a:path>
            </a:pathLst>
          </a:custGeom>
          <a:solidFill>
            <a:srgbClr val="1D35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MX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5B6244F0-9DE1-9BDA-D2FD-0403FB824386}"/>
                  </a:ext>
                </a:extLst>
              </p:cNvPr>
              <p:cNvSpPr txBox="1"/>
              <p:nvPr/>
            </p:nvSpPr>
            <p:spPr>
              <a:xfrm>
                <a:off x="95250" y="171450"/>
                <a:ext cx="1081479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s-MX" sz="3600" b="1" dirty="0">
                    <a:solidFill>
                      <a:srgbClr val="1D3557"/>
                    </a:solidFill>
                    <a:latin typeface="Cascadia Code" panose="020B0609020000020004" pitchFamily="49" charset="0"/>
                    <a:cs typeface="Cascadia Code" panose="020B0609020000020004" pitchFamily="49" charset="0"/>
                  </a:rPr>
                  <a:t>Matriz de Adyacencia de </a:t>
                </a:r>
                <a14:m>
                  <m:oMath xmlns:m="http://schemas.openxmlformats.org/officeDocument/2006/math">
                    <m:r>
                      <a:rPr lang="es-MX" sz="3600" b="1" i="1" smtClean="0">
                        <a:solidFill>
                          <a:srgbClr val="1D3557"/>
                        </a:solidFill>
                        <a:latin typeface="Cambria Math" panose="02040503050406030204" pitchFamily="18" charset="0"/>
                        <a:cs typeface="Cascadia Code" panose="020B0609020000020004" pitchFamily="49" charset="0"/>
                      </a:rPr>
                      <m:t>𝒀</m:t>
                    </m:r>
                  </m:oMath>
                </a14:m>
                <a:r>
                  <a:rPr lang="es-MX" sz="1100" b="1" dirty="0">
                    <a:solidFill>
                      <a:srgbClr val="1D3557"/>
                    </a:solidFill>
                    <a:latin typeface="Cascadia Code" panose="020B0609020000020004" pitchFamily="49" charset="0"/>
                    <a:cs typeface="Cascadia Code" panose="020B0609020000020004" pitchFamily="49" charset="0"/>
                  </a:rPr>
                  <a:t>(nuestros datos)</a:t>
                </a:r>
                <a:endParaRPr lang="es-MX" sz="3600" b="1" dirty="0">
                  <a:solidFill>
                    <a:srgbClr val="1D3557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endParaRPr>
              </a:p>
            </p:txBody>
          </p:sp>
        </mc:Choice>
        <mc:Fallback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5B6244F0-9DE1-9BDA-D2FD-0403FB8243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50" y="171450"/>
                <a:ext cx="10814792" cy="646331"/>
              </a:xfrm>
              <a:prstGeom prst="rect">
                <a:avLst/>
              </a:prstGeom>
              <a:blipFill>
                <a:blip r:embed="rId2"/>
                <a:stretch>
                  <a:fillRect l="-1747" t="-14151" b="-34906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id="{402309E5-9ECF-9D38-F901-125E332105EF}"/>
              </a:ext>
            </a:extLst>
          </p:cNvPr>
          <p:cNvSpPr/>
          <p:nvPr/>
        </p:nvSpPr>
        <p:spPr>
          <a:xfrm>
            <a:off x="3027728" y="2655457"/>
            <a:ext cx="4949834" cy="3976466"/>
          </a:xfrm>
          <a:prstGeom prst="roundRect">
            <a:avLst>
              <a:gd name="adj" fmla="val 5059"/>
            </a:avLst>
          </a:prstGeom>
          <a:blipFill>
            <a:blip r:embed="rId3"/>
            <a:stretch>
              <a:fillRect/>
            </a:stretch>
          </a:blipFill>
          <a:ln w="38100">
            <a:solidFill>
              <a:srgbClr val="457B9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E357701A-2AE2-24A6-F408-674377355F38}"/>
              </a:ext>
            </a:extLst>
          </p:cNvPr>
          <p:cNvSpPr/>
          <p:nvPr/>
        </p:nvSpPr>
        <p:spPr>
          <a:xfrm>
            <a:off x="552090" y="989231"/>
            <a:ext cx="9901111" cy="1392019"/>
          </a:xfrm>
          <a:prstGeom prst="roundRect">
            <a:avLst>
              <a:gd name="adj" fmla="val 9434"/>
            </a:avLst>
          </a:prstGeom>
          <a:solidFill>
            <a:srgbClr val="457B9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ES" sz="1400" b="1" dirty="0">
                <a:solidFill>
                  <a:srgbClr val="F1FAEE"/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POSESIÓN RELEVANTE</a:t>
            </a:r>
          </a:p>
          <a:p>
            <a:pPr algn="just"/>
            <a:endParaRPr lang="es-ES" sz="1400" b="1" dirty="0">
              <a:solidFill>
                <a:srgbClr val="F1FAEE"/>
              </a:solidFill>
              <a:latin typeface="Cascadia Code SemiBold" panose="020B0609020000020004" pitchFamily="49" charset="0"/>
              <a:cs typeface="Cascadia Code SemiBold" panose="020B0609020000020004" pitchFamily="49" charset="0"/>
            </a:endParaRPr>
          </a:p>
          <a:p>
            <a:pPr algn="just"/>
            <a:r>
              <a:rPr lang="es-ES" sz="1400" b="1" dirty="0">
                <a:solidFill>
                  <a:srgbClr val="F1FAEE"/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Se refiere a la tenencia del balón por un jugador en zonas del campo, incluyendo toques del balón y porcentaje de posesión en áreas específicas. Esto diferencia entre una simple posesión y una que influye tácticamente en el juego.</a:t>
            </a:r>
          </a:p>
        </p:txBody>
      </p:sp>
    </p:spTree>
    <p:extLst>
      <p:ext uri="{BB962C8B-B14F-4D97-AF65-F5344CB8AC3E}">
        <p14:creationId xmlns:p14="http://schemas.microsoft.com/office/powerpoint/2010/main" val="26268685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rma libre: forma 11">
            <a:extLst>
              <a:ext uri="{FF2B5EF4-FFF2-40B4-BE49-F238E27FC236}">
                <a16:creationId xmlns:a16="http://schemas.microsoft.com/office/drawing/2014/main" id="{3D13DD48-1C9B-9148-965C-E01216A86803}"/>
              </a:ext>
            </a:extLst>
          </p:cNvPr>
          <p:cNvSpPr/>
          <p:nvPr/>
        </p:nvSpPr>
        <p:spPr>
          <a:xfrm>
            <a:off x="-1937983" y="-8967"/>
            <a:ext cx="14129983" cy="6915098"/>
          </a:xfrm>
          <a:custGeom>
            <a:avLst/>
            <a:gdLst>
              <a:gd name="connsiteX0" fmla="*/ 206190 w 1515037"/>
              <a:gd name="connsiteY0" fmla="*/ 0 h 6858000"/>
              <a:gd name="connsiteX1" fmla="*/ 1515037 w 1515037"/>
              <a:gd name="connsiteY1" fmla="*/ 0 h 6858000"/>
              <a:gd name="connsiteX2" fmla="*/ 1515037 w 1515037"/>
              <a:gd name="connsiteY2" fmla="*/ 6858000 h 6858000"/>
              <a:gd name="connsiteX3" fmla="*/ 206190 w 1515037"/>
              <a:gd name="connsiteY3" fmla="*/ 6858000 h 6858000"/>
              <a:gd name="connsiteX4" fmla="*/ 206190 w 1515037"/>
              <a:gd name="connsiteY4" fmla="*/ 3675529 h 6858000"/>
              <a:gd name="connsiteX5" fmla="*/ 71719 w 1515037"/>
              <a:gd name="connsiteY5" fmla="*/ 3675529 h 6858000"/>
              <a:gd name="connsiteX6" fmla="*/ 0 w 1515037"/>
              <a:gd name="connsiteY6" fmla="*/ 3603810 h 6858000"/>
              <a:gd name="connsiteX7" fmla="*/ 0 w 1515037"/>
              <a:gd name="connsiteY7" fmla="*/ 3299013 h 6858000"/>
              <a:gd name="connsiteX8" fmla="*/ 71719 w 1515037"/>
              <a:gd name="connsiteY8" fmla="*/ 3227294 h 6858000"/>
              <a:gd name="connsiteX9" fmla="*/ 206190 w 1515037"/>
              <a:gd name="connsiteY9" fmla="*/ 322729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15037" h="6858000">
                <a:moveTo>
                  <a:pt x="206190" y="0"/>
                </a:moveTo>
                <a:lnTo>
                  <a:pt x="1515037" y="0"/>
                </a:lnTo>
                <a:lnTo>
                  <a:pt x="1515037" y="6858000"/>
                </a:lnTo>
                <a:lnTo>
                  <a:pt x="206190" y="6858000"/>
                </a:lnTo>
                <a:lnTo>
                  <a:pt x="206190" y="3675529"/>
                </a:lnTo>
                <a:lnTo>
                  <a:pt x="71719" y="3675529"/>
                </a:lnTo>
                <a:cubicBezTo>
                  <a:pt x="32110" y="3675529"/>
                  <a:pt x="0" y="3643419"/>
                  <a:pt x="0" y="3603810"/>
                </a:cubicBezTo>
                <a:lnTo>
                  <a:pt x="0" y="3299013"/>
                </a:lnTo>
                <a:cubicBezTo>
                  <a:pt x="0" y="3259404"/>
                  <a:pt x="32110" y="3227294"/>
                  <a:pt x="71719" y="3227294"/>
                </a:cubicBezTo>
                <a:lnTo>
                  <a:pt x="206190" y="3227294"/>
                </a:lnTo>
                <a:close/>
              </a:path>
            </a:pathLst>
          </a:custGeom>
          <a:solidFill>
            <a:srgbClr val="EC9A9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MX"/>
          </a:p>
        </p:txBody>
      </p:sp>
      <p:sp>
        <p:nvSpPr>
          <p:cNvPr id="13" name="Forma libre: forma 12">
            <a:extLst>
              <a:ext uri="{FF2B5EF4-FFF2-40B4-BE49-F238E27FC236}">
                <a16:creationId xmlns:a16="http://schemas.microsoft.com/office/drawing/2014/main" id="{F1152AB6-6F0C-C32F-289F-EDBBC14C50BC}"/>
              </a:ext>
            </a:extLst>
          </p:cNvPr>
          <p:cNvSpPr/>
          <p:nvPr/>
        </p:nvSpPr>
        <p:spPr>
          <a:xfrm>
            <a:off x="-1971674" y="-8967"/>
            <a:ext cx="14280220" cy="6915098"/>
          </a:xfrm>
          <a:custGeom>
            <a:avLst/>
            <a:gdLst>
              <a:gd name="connsiteX0" fmla="*/ 206190 w 1515037"/>
              <a:gd name="connsiteY0" fmla="*/ 0 h 6858000"/>
              <a:gd name="connsiteX1" fmla="*/ 1515037 w 1515037"/>
              <a:gd name="connsiteY1" fmla="*/ 0 h 6858000"/>
              <a:gd name="connsiteX2" fmla="*/ 1515037 w 1515037"/>
              <a:gd name="connsiteY2" fmla="*/ 6858000 h 6858000"/>
              <a:gd name="connsiteX3" fmla="*/ 206190 w 1515037"/>
              <a:gd name="connsiteY3" fmla="*/ 6858000 h 6858000"/>
              <a:gd name="connsiteX4" fmla="*/ 206190 w 1515037"/>
              <a:gd name="connsiteY4" fmla="*/ 3675529 h 6858000"/>
              <a:gd name="connsiteX5" fmla="*/ 71719 w 1515037"/>
              <a:gd name="connsiteY5" fmla="*/ 3675529 h 6858000"/>
              <a:gd name="connsiteX6" fmla="*/ 0 w 1515037"/>
              <a:gd name="connsiteY6" fmla="*/ 3603810 h 6858000"/>
              <a:gd name="connsiteX7" fmla="*/ 0 w 1515037"/>
              <a:gd name="connsiteY7" fmla="*/ 3299013 h 6858000"/>
              <a:gd name="connsiteX8" fmla="*/ 71719 w 1515037"/>
              <a:gd name="connsiteY8" fmla="*/ 3227294 h 6858000"/>
              <a:gd name="connsiteX9" fmla="*/ 206190 w 1515037"/>
              <a:gd name="connsiteY9" fmla="*/ 322729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15037" h="6858000">
                <a:moveTo>
                  <a:pt x="206190" y="0"/>
                </a:moveTo>
                <a:lnTo>
                  <a:pt x="1515037" y="0"/>
                </a:lnTo>
                <a:lnTo>
                  <a:pt x="1515037" y="6858000"/>
                </a:lnTo>
                <a:lnTo>
                  <a:pt x="206190" y="6858000"/>
                </a:lnTo>
                <a:lnTo>
                  <a:pt x="206190" y="3675529"/>
                </a:lnTo>
                <a:lnTo>
                  <a:pt x="71719" y="3675529"/>
                </a:lnTo>
                <a:cubicBezTo>
                  <a:pt x="32110" y="3675529"/>
                  <a:pt x="0" y="3643419"/>
                  <a:pt x="0" y="3603810"/>
                </a:cubicBezTo>
                <a:lnTo>
                  <a:pt x="0" y="3299013"/>
                </a:lnTo>
                <a:cubicBezTo>
                  <a:pt x="0" y="3259404"/>
                  <a:pt x="32110" y="3227294"/>
                  <a:pt x="71719" y="3227294"/>
                </a:cubicBezTo>
                <a:lnTo>
                  <a:pt x="206190" y="3227294"/>
                </a:lnTo>
                <a:close/>
              </a:path>
            </a:pathLst>
          </a:custGeom>
          <a:solidFill>
            <a:srgbClr val="F1FA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MX"/>
          </a:p>
        </p:txBody>
      </p:sp>
      <p:sp>
        <p:nvSpPr>
          <p:cNvPr id="14" name="Forma libre: forma 13">
            <a:extLst>
              <a:ext uri="{FF2B5EF4-FFF2-40B4-BE49-F238E27FC236}">
                <a16:creationId xmlns:a16="http://schemas.microsoft.com/office/drawing/2014/main" id="{5F969BF3-1B09-8466-EC4E-7F5F955747BB}"/>
              </a:ext>
            </a:extLst>
          </p:cNvPr>
          <p:cNvSpPr/>
          <p:nvPr/>
        </p:nvSpPr>
        <p:spPr>
          <a:xfrm>
            <a:off x="-2011119" y="0"/>
            <a:ext cx="14530873" cy="6915098"/>
          </a:xfrm>
          <a:custGeom>
            <a:avLst/>
            <a:gdLst>
              <a:gd name="connsiteX0" fmla="*/ 206190 w 1515037"/>
              <a:gd name="connsiteY0" fmla="*/ 0 h 6858000"/>
              <a:gd name="connsiteX1" fmla="*/ 1515037 w 1515037"/>
              <a:gd name="connsiteY1" fmla="*/ 0 h 6858000"/>
              <a:gd name="connsiteX2" fmla="*/ 1515037 w 1515037"/>
              <a:gd name="connsiteY2" fmla="*/ 6858000 h 6858000"/>
              <a:gd name="connsiteX3" fmla="*/ 206190 w 1515037"/>
              <a:gd name="connsiteY3" fmla="*/ 6858000 h 6858000"/>
              <a:gd name="connsiteX4" fmla="*/ 206190 w 1515037"/>
              <a:gd name="connsiteY4" fmla="*/ 3675529 h 6858000"/>
              <a:gd name="connsiteX5" fmla="*/ 71719 w 1515037"/>
              <a:gd name="connsiteY5" fmla="*/ 3675529 h 6858000"/>
              <a:gd name="connsiteX6" fmla="*/ 0 w 1515037"/>
              <a:gd name="connsiteY6" fmla="*/ 3603810 h 6858000"/>
              <a:gd name="connsiteX7" fmla="*/ 0 w 1515037"/>
              <a:gd name="connsiteY7" fmla="*/ 3299013 h 6858000"/>
              <a:gd name="connsiteX8" fmla="*/ 71719 w 1515037"/>
              <a:gd name="connsiteY8" fmla="*/ 3227294 h 6858000"/>
              <a:gd name="connsiteX9" fmla="*/ 206190 w 1515037"/>
              <a:gd name="connsiteY9" fmla="*/ 322729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15037" h="6858000">
                <a:moveTo>
                  <a:pt x="206190" y="0"/>
                </a:moveTo>
                <a:lnTo>
                  <a:pt x="1515037" y="0"/>
                </a:lnTo>
                <a:lnTo>
                  <a:pt x="1515037" y="6858000"/>
                </a:lnTo>
                <a:lnTo>
                  <a:pt x="206190" y="6858000"/>
                </a:lnTo>
                <a:lnTo>
                  <a:pt x="206190" y="3675529"/>
                </a:lnTo>
                <a:lnTo>
                  <a:pt x="71719" y="3675529"/>
                </a:lnTo>
                <a:cubicBezTo>
                  <a:pt x="32110" y="3675529"/>
                  <a:pt x="0" y="3643419"/>
                  <a:pt x="0" y="3603810"/>
                </a:cubicBezTo>
                <a:lnTo>
                  <a:pt x="0" y="3299013"/>
                </a:lnTo>
                <a:cubicBezTo>
                  <a:pt x="0" y="3259404"/>
                  <a:pt x="32110" y="3227294"/>
                  <a:pt x="71719" y="3227294"/>
                </a:cubicBezTo>
                <a:lnTo>
                  <a:pt x="206190" y="3227294"/>
                </a:lnTo>
                <a:close/>
              </a:path>
            </a:pathLst>
          </a:custGeom>
          <a:solidFill>
            <a:srgbClr val="A8DAD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MX"/>
          </a:p>
        </p:txBody>
      </p:sp>
      <p:sp>
        <p:nvSpPr>
          <p:cNvPr id="15" name="Forma libre: forma 14">
            <a:extLst>
              <a:ext uri="{FF2B5EF4-FFF2-40B4-BE49-F238E27FC236}">
                <a16:creationId xmlns:a16="http://schemas.microsoft.com/office/drawing/2014/main" id="{12218533-709C-7C33-7613-C17D12C35410}"/>
              </a:ext>
            </a:extLst>
          </p:cNvPr>
          <p:cNvSpPr/>
          <p:nvPr/>
        </p:nvSpPr>
        <p:spPr>
          <a:xfrm>
            <a:off x="11035551" y="-8972"/>
            <a:ext cx="1515037" cy="6915098"/>
          </a:xfrm>
          <a:custGeom>
            <a:avLst/>
            <a:gdLst>
              <a:gd name="connsiteX0" fmla="*/ 206190 w 1515037"/>
              <a:gd name="connsiteY0" fmla="*/ 0 h 6858000"/>
              <a:gd name="connsiteX1" fmla="*/ 1515037 w 1515037"/>
              <a:gd name="connsiteY1" fmla="*/ 0 h 6858000"/>
              <a:gd name="connsiteX2" fmla="*/ 1515037 w 1515037"/>
              <a:gd name="connsiteY2" fmla="*/ 6858000 h 6858000"/>
              <a:gd name="connsiteX3" fmla="*/ 206190 w 1515037"/>
              <a:gd name="connsiteY3" fmla="*/ 6858000 h 6858000"/>
              <a:gd name="connsiteX4" fmla="*/ 206190 w 1515037"/>
              <a:gd name="connsiteY4" fmla="*/ 3675529 h 6858000"/>
              <a:gd name="connsiteX5" fmla="*/ 71719 w 1515037"/>
              <a:gd name="connsiteY5" fmla="*/ 3675529 h 6858000"/>
              <a:gd name="connsiteX6" fmla="*/ 0 w 1515037"/>
              <a:gd name="connsiteY6" fmla="*/ 3603810 h 6858000"/>
              <a:gd name="connsiteX7" fmla="*/ 0 w 1515037"/>
              <a:gd name="connsiteY7" fmla="*/ 3299013 h 6858000"/>
              <a:gd name="connsiteX8" fmla="*/ 71719 w 1515037"/>
              <a:gd name="connsiteY8" fmla="*/ 3227294 h 6858000"/>
              <a:gd name="connsiteX9" fmla="*/ 206190 w 1515037"/>
              <a:gd name="connsiteY9" fmla="*/ 322729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15037" h="6858000">
                <a:moveTo>
                  <a:pt x="206190" y="0"/>
                </a:moveTo>
                <a:lnTo>
                  <a:pt x="1515037" y="0"/>
                </a:lnTo>
                <a:lnTo>
                  <a:pt x="1515037" y="6858000"/>
                </a:lnTo>
                <a:lnTo>
                  <a:pt x="206190" y="6858000"/>
                </a:lnTo>
                <a:lnTo>
                  <a:pt x="206190" y="3675529"/>
                </a:lnTo>
                <a:lnTo>
                  <a:pt x="71719" y="3675529"/>
                </a:lnTo>
                <a:cubicBezTo>
                  <a:pt x="32110" y="3675529"/>
                  <a:pt x="0" y="3643419"/>
                  <a:pt x="0" y="3603810"/>
                </a:cubicBezTo>
                <a:lnTo>
                  <a:pt x="0" y="3299013"/>
                </a:lnTo>
                <a:cubicBezTo>
                  <a:pt x="0" y="3259404"/>
                  <a:pt x="32110" y="3227294"/>
                  <a:pt x="71719" y="3227294"/>
                </a:cubicBezTo>
                <a:lnTo>
                  <a:pt x="206190" y="3227294"/>
                </a:lnTo>
                <a:close/>
              </a:path>
            </a:pathLst>
          </a:custGeom>
          <a:solidFill>
            <a:srgbClr val="457B9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MX"/>
          </a:p>
        </p:txBody>
      </p:sp>
      <p:sp>
        <p:nvSpPr>
          <p:cNvPr id="16" name="Forma libre: forma 15">
            <a:extLst>
              <a:ext uri="{FF2B5EF4-FFF2-40B4-BE49-F238E27FC236}">
                <a16:creationId xmlns:a16="http://schemas.microsoft.com/office/drawing/2014/main" id="{364C8C60-28BE-6DB8-A443-289C3E829B5A}"/>
              </a:ext>
            </a:extLst>
          </p:cNvPr>
          <p:cNvSpPr/>
          <p:nvPr/>
        </p:nvSpPr>
        <p:spPr>
          <a:xfrm>
            <a:off x="11161060" y="-8972"/>
            <a:ext cx="1515037" cy="6915098"/>
          </a:xfrm>
          <a:custGeom>
            <a:avLst/>
            <a:gdLst>
              <a:gd name="connsiteX0" fmla="*/ 206190 w 1515037"/>
              <a:gd name="connsiteY0" fmla="*/ 0 h 6858000"/>
              <a:gd name="connsiteX1" fmla="*/ 1515037 w 1515037"/>
              <a:gd name="connsiteY1" fmla="*/ 0 h 6858000"/>
              <a:gd name="connsiteX2" fmla="*/ 1515037 w 1515037"/>
              <a:gd name="connsiteY2" fmla="*/ 6858000 h 6858000"/>
              <a:gd name="connsiteX3" fmla="*/ 206190 w 1515037"/>
              <a:gd name="connsiteY3" fmla="*/ 6858000 h 6858000"/>
              <a:gd name="connsiteX4" fmla="*/ 206190 w 1515037"/>
              <a:gd name="connsiteY4" fmla="*/ 3675529 h 6858000"/>
              <a:gd name="connsiteX5" fmla="*/ 71719 w 1515037"/>
              <a:gd name="connsiteY5" fmla="*/ 3675529 h 6858000"/>
              <a:gd name="connsiteX6" fmla="*/ 0 w 1515037"/>
              <a:gd name="connsiteY6" fmla="*/ 3603810 h 6858000"/>
              <a:gd name="connsiteX7" fmla="*/ 0 w 1515037"/>
              <a:gd name="connsiteY7" fmla="*/ 3299013 h 6858000"/>
              <a:gd name="connsiteX8" fmla="*/ 71719 w 1515037"/>
              <a:gd name="connsiteY8" fmla="*/ 3227294 h 6858000"/>
              <a:gd name="connsiteX9" fmla="*/ 206190 w 1515037"/>
              <a:gd name="connsiteY9" fmla="*/ 322729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15037" h="6858000">
                <a:moveTo>
                  <a:pt x="206190" y="0"/>
                </a:moveTo>
                <a:lnTo>
                  <a:pt x="1515037" y="0"/>
                </a:lnTo>
                <a:lnTo>
                  <a:pt x="1515037" y="6858000"/>
                </a:lnTo>
                <a:lnTo>
                  <a:pt x="206190" y="6858000"/>
                </a:lnTo>
                <a:lnTo>
                  <a:pt x="206190" y="3675529"/>
                </a:lnTo>
                <a:lnTo>
                  <a:pt x="71719" y="3675529"/>
                </a:lnTo>
                <a:cubicBezTo>
                  <a:pt x="32110" y="3675529"/>
                  <a:pt x="0" y="3643419"/>
                  <a:pt x="0" y="3603810"/>
                </a:cubicBezTo>
                <a:lnTo>
                  <a:pt x="0" y="3299013"/>
                </a:lnTo>
                <a:cubicBezTo>
                  <a:pt x="0" y="3259404"/>
                  <a:pt x="32110" y="3227294"/>
                  <a:pt x="71719" y="3227294"/>
                </a:cubicBezTo>
                <a:lnTo>
                  <a:pt x="206190" y="3227294"/>
                </a:lnTo>
                <a:close/>
              </a:path>
            </a:pathLst>
          </a:custGeom>
          <a:solidFill>
            <a:srgbClr val="1D35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MX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5B6244F0-9DE1-9BDA-D2FD-0403FB824386}"/>
              </a:ext>
            </a:extLst>
          </p:cNvPr>
          <p:cNvSpPr txBox="1"/>
          <p:nvPr/>
        </p:nvSpPr>
        <p:spPr>
          <a:xfrm>
            <a:off x="95250" y="171450"/>
            <a:ext cx="108147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sz="3600" b="1" dirty="0">
                <a:solidFill>
                  <a:srgbClr val="1D3557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Simulación MCMC-MH</a:t>
            </a:r>
          </a:p>
        </p:txBody>
      </p:sp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id="{5C3E37DE-5A29-125B-36E5-515B3FAA6D9B}"/>
              </a:ext>
            </a:extLst>
          </p:cNvPr>
          <p:cNvSpPr/>
          <p:nvPr/>
        </p:nvSpPr>
        <p:spPr>
          <a:xfrm>
            <a:off x="5565400" y="907822"/>
            <a:ext cx="4949834" cy="1781960"/>
          </a:xfrm>
          <a:prstGeom prst="roundRect">
            <a:avLst>
              <a:gd name="adj" fmla="val 5059"/>
            </a:avLst>
          </a:prstGeom>
          <a:blipFill dpi="0" rotWithShape="1">
            <a:blip r:embed="rId3"/>
            <a:srcRect/>
            <a:stretch>
              <a:fillRect t="-3" b="2"/>
            </a:stretch>
          </a:blipFill>
          <a:ln w="38100">
            <a:solidFill>
              <a:srgbClr val="457B9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644E27F5-0328-62C0-9F92-0BE577B1201D}"/>
              </a:ext>
            </a:extLst>
          </p:cNvPr>
          <p:cNvSpPr/>
          <p:nvPr/>
        </p:nvSpPr>
        <p:spPr>
          <a:xfrm>
            <a:off x="5565400" y="2942804"/>
            <a:ext cx="4949834" cy="1781961"/>
          </a:xfrm>
          <a:prstGeom prst="roundRect">
            <a:avLst>
              <a:gd name="adj" fmla="val 5059"/>
            </a:avLst>
          </a:prstGeom>
          <a:blipFill>
            <a:blip r:embed="rId4"/>
            <a:stretch>
              <a:fillRect t="-3" b="2"/>
            </a:stretch>
          </a:blipFill>
          <a:ln w="38100">
            <a:solidFill>
              <a:srgbClr val="457B9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CC5773A0-986D-4F60-979D-B32065C0994C}"/>
              </a:ext>
            </a:extLst>
          </p:cNvPr>
          <p:cNvSpPr/>
          <p:nvPr/>
        </p:nvSpPr>
        <p:spPr>
          <a:xfrm>
            <a:off x="5565400" y="4977788"/>
            <a:ext cx="4949834" cy="1781961"/>
          </a:xfrm>
          <a:prstGeom prst="roundRect">
            <a:avLst>
              <a:gd name="adj" fmla="val 5059"/>
            </a:avLst>
          </a:prstGeom>
          <a:blipFill>
            <a:blip r:embed="rId5"/>
            <a:stretch>
              <a:fillRect t="-3" b="2"/>
            </a:stretch>
          </a:blipFill>
          <a:ln w="38100">
            <a:solidFill>
              <a:srgbClr val="457B9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7847029C-D1B5-38E5-B529-7D38A75811D5}"/>
              </a:ext>
            </a:extLst>
          </p:cNvPr>
          <p:cNvSpPr/>
          <p:nvPr/>
        </p:nvSpPr>
        <p:spPr>
          <a:xfrm>
            <a:off x="304481" y="1475636"/>
            <a:ext cx="4949836" cy="646331"/>
          </a:xfrm>
          <a:prstGeom prst="roundRect">
            <a:avLst>
              <a:gd name="adj" fmla="val 9434"/>
            </a:avLst>
          </a:prstGeom>
          <a:solidFill>
            <a:srgbClr val="457B9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800" b="1" dirty="0">
                <a:solidFill>
                  <a:srgbClr val="F1FAEE"/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MONTE CARLO</a:t>
            </a:r>
          </a:p>
        </p:txBody>
      </p:sp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94D8474F-AB3F-3E9D-9041-7D1A75EEAAF0}"/>
              </a:ext>
            </a:extLst>
          </p:cNvPr>
          <p:cNvSpPr/>
          <p:nvPr/>
        </p:nvSpPr>
        <p:spPr>
          <a:xfrm>
            <a:off x="304482" y="3510618"/>
            <a:ext cx="4949835" cy="646331"/>
          </a:xfrm>
          <a:prstGeom prst="roundRect">
            <a:avLst>
              <a:gd name="adj" fmla="val 9434"/>
            </a:avLst>
          </a:prstGeom>
          <a:solidFill>
            <a:srgbClr val="457B9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800" b="1" dirty="0">
                <a:solidFill>
                  <a:srgbClr val="F1FAEE"/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MARKOV CHAIN</a:t>
            </a:r>
          </a:p>
        </p:txBody>
      </p:sp>
      <p:sp>
        <p:nvSpPr>
          <p:cNvPr id="17" name="Rectángulo: esquinas redondeadas 16">
            <a:extLst>
              <a:ext uri="{FF2B5EF4-FFF2-40B4-BE49-F238E27FC236}">
                <a16:creationId xmlns:a16="http://schemas.microsoft.com/office/drawing/2014/main" id="{FBC18835-8B10-52B8-D997-C7611009C94F}"/>
              </a:ext>
            </a:extLst>
          </p:cNvPr>
          <p:cNvSpPr/>
          <p:nvPr/>
        </p:nvSpPr>
        <p:spPr>
          <a:xfrm>
            <a:off x="304481" y="5545602"/>
            <a:ext cx="4949835" cy="646331"/>
          </a:xfrm>
          <a:prstGeom prst="roundRect">
            <a:avLst>
              <a:gd name="adj" fmla="val 9434"/>
            </a:avLst>
          </a:prstGeom>
          <a:solidFill>
            <a:srgbClr val="457B9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800" b="1" dirty="0">
                <a:solidFill>
                  <a:srgbClr val="F1FAEE"/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METRÓPOLIS - HASTINGS</a:t>
            </a:r>
          </a:p>
        </p:txBody>
      </p:sp>
      <p:sp>
        <p:nvSpPr>
          <p:cNvPr id="18" name="Flecha: a la derecha 17">
            <a:extLst>
              <a:ext uri="{FF2B5EF4-FFF2-40B4-BE49-F238E27FC236}">
                <a16:creationId xmlns:a16="http://schemas.microsoft.com/office/drawing/2014/main" id="{198EF90A-2DC4-CF5C-275E-41CB6AB99954}"/>
              </a:ext>
            </a:extLst>
          </p:cNvPr>
          <p:cNvSpPr/>
          <p:nvPr/>
        </p:nvSpPr>
        <p:spPr>
          <a:xfrm rot="5400000">
            <a:off x="2379565" y="2541227"/>
            <a:ext cx="771525" cy="656804"/>
          </a:xfrm>
          <a:prstGeom prst="rightArrow">
            <a:avLst/>
          </a:prstGeom>
          <a:solidFill>
            <a:srgbClr val="EC9A9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9" name="Flecha: a la derecha 18">
            <a:extLst>
              <a:ext uri="{FF2B5EF4-FFF2-40B4-BE49-F238E27FC236}">
                <a16:creationId xmlns:a16="http://schemas.microsoft.com/office/drawing/2014/main" id="{1A1B6BD7-1997-DFFD-A69D-EC972570A2EC}"/>
              </a:ext>
            </a:extLst>
          </p:cNvPr>
          <p:cNvSpPr/>
          <p:nvPr/>
        </p:nvSpPr>
        <p:spPr>
          <a:xfrm rot="5400000">
            <a:off x="2393635" y="4585762"/>
            <a:ext cx="771525" cy="656804"/>
          </a:xfrm>
          <a:prstGeom prst="rightArrow">
            <a:avLst/>
          </a:prstGeom>
          <a:solidFill>
            <a:srgbClr val="EC9A9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0507745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7" grpId="0" animBg="1"/>
      <p:bldP spid="4" grpId="0" animBg="1"/>
      <p:bldP spid="11" grpId="0" animBg="1"/>
      <p:bldP spid="17" grpId="0" animBg="1"/>
      <p:bldP spid="18" grpId="0" animBg="1"/>
      <p:bldP spid="1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rma libre: forma 11">
            <a:extLst>
              <a:ext uri="{FF2B5EF4-FFF2-40B4-BE49-F238E27FC236}">
                <a16:creationId xmlns:a16="http://schemas.microsoft.com/office/drawing/2014/main" id="{3D13DD48-1C9B-9148-965C-E01216A86803}"/>
              </a:ext>
            </a:extLst>
          </p:cNvPr>
          <p:cNvSpPr/>
          <p:nvPr/>
        </p:nvSpPr>
        <p:spPr>
          <a:xfrm>
            <a:off x="-1937983" y="-8967"/>
            <a:ext cx="14129983" cy="6915098"/>
          </a:xfrm>
          <a:custGeom>
            <a:avLst/>
            <a:gdLst>
              <a:gd name="connsiteX0" fmla="*/ 206190 w 1515037"/>
              <a:gd name="connsiteY0" fmla="*/ 0 h 6858000"/>
              <a:gd name="connsiteX1" fmla="*/ 1515037 w 1515037"/>
              <a:gd name="connsiteY1" fmla="*/ 0 h 6858000"/>
              <a:gd name="connsiteX2" fmla="*/ 1515037 w 1515037"/>
              <a:gd name="connsiteY2" fmla="*/ 6858000 h 6858000"/>
              <a:gd name="connsiteX3" fmla="*/ 206190 w 1515037"/>
              <a:gd name="connsiteY3" fmla="*/ 6858000 h 6858000"/>
              <a:gd name="connsiteX4" fmla="*/ 206190 w 1515037"/>
              <a:gd name="connsiteY4" fmla="*/ 3675529 h 6858000"/>
              <a:gd name="connsiteX5" fmla="*/ 71719 w 1515037"/>
              <a:gd name="connsiteY5" fmla="*/ 3675529 h 6858000"/>
              <a:gd name="connsiteX6" fmla="*/ 0 w 1515037"/>
              <a:gd name="connsiteY6" fmla="*/ 3603810 h 6858000"/>
              <a:gd name="connsiteX7" fmla="*/ 0 w 1515037"/>
              <a:gd name="connsiteY7" fmla="*/ 3299013 h 6858000"/>
              <a:gd name="connsiteX8" fmla="*/ 71719 w 1515037"/>
              <a:gd name="connsiteY8" fmla="*/ 3227294 h 6858000"/>
              <a:gd name="connsiteX9" fmla="*/ 206190 w 1515037"/>
              <a:gd name="connsiteY9" fmla="*/ 322729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15037" h="6858000">
                <a:moveTo>
                  <a:pt x="206190" y="0"/>
                </a:moveTo>
                <a:lnTo>
                  <a:pt x="1515037" y="0"/>
                </a:lnTo>
                <a:lnTo>
                  <a:pt x="1515037" y="6858000"/>
                </a:lnTo>
                <a:lnTo>
                  <a:pt x="206190" y="6858000"/>
                </a:lnTo>
                <a:lnTo>
                  <a:pt x="206190" y="3675529"/>
                </a:lnTo>
                <a:lnTo>
                  <a:pt x="71719" y="3675529"/>
                </a:lnTo>
                <a:cubicBezTo>
                  <a:pt x="32110" y="3675529"/>
                  <a:pt x="0" y="3643419"/>
                  <a:pt x="0" y="3603810"/>
                </a:cubicBezTo>
                <a:lnTo>
                  <a:pt x="0" y="3299013"/>
                </a:lnTo>
                <a:cubicBezTo>
                  <a:pt x="0" y="3259404"/>
                  <a:pt x="32110" y="3227294"/>
                  <a:pt x="71719" y="3227294"/>
                </a:cubicBezTo>
                <a:lnTo>
                  <a:pt x="206190" y="3227294"/>
                </a:lnTo>
                <a:close/>
              </a:path>
            </a:pathLst>
          </a:custGeom>
          <a:solidFill>
            <a:srgbClr val="EC9A9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MX"/>
          </a:p>
        </p:txBody>
      </p:sp>
      <p:sp>
        <p:nvSpPr>
          <p:cNvPr id="13" name="Forma libre: forma 12">
            <a:extLst>
              <a:ext uri="{FF2B5EF4-FFF2-40B4-BE49-F238E27FC236}">
                <a16:creationId xmlns:a16="http://schemas.microsoft.com/office/drawing/2014/main" id="{F1152AB6-6F0C-C32F-289F-EDBBC14C50BC}"/>
              </a:ext>
            </a:extLst>
          </p:cNvPr>
          <p:cNvSpPr/>
          <p:nvPr/>
        </p:nvSpPr>
        <p:spPr>
          <a:xfrm>
            <a:off x="-1971674" y="-8967"/>
            <a:ext cx="14280220" cy="6915098"/>
          </a:xfrm>
          <a:custGeom>
            <a:avLst/>
            <a:gdLst>
              <a:gd name="connsiteX0" fmla="*/ 206190 w 1515037"/>
              <a:gd name="connsiteY0" fmla="*/ 0 h 6858000"/>
              <a:gd name="connsiteX1" fmla="*/ 1515037 w 1515037"/>
              <a:gd name="connsiteY1" fmla="*/ 0 h 6858000"/>
              <a:gd name="connsiteX2" fmla="*/ 1515037 w 1515037"/>
              <a:gd name="connsiteY2" fmla="*/ 6858000 h 6858000"/>
              <a:gd name="connsiteX3" fmla="*/ 206190 w 1515037"/>
              <a:gd name="connsiteY3" fmla="*/ 6858000 h 6858000"/>
              <a:gd name="connsiteX4" fmla="*/ 206190 w 1515037"/>
              <a:gd name="connsiteY4" fmla="*/ 3675529 h 6858000"/>
              <a:gd name="connsiteX5" fmla="*/ 71719 w 1515037"/>
              <a:gd name="connsiteY5" fmla="*/ 3675529 h 6858000"/>
              <a:gd name="connsiteX6" fmla="*/ 0 w 1515037"/>
              <a:gd name="connsiteY6" fmla="*/ 3603810 h 6858000"/>
              <a:gd name="connsiteX7" fmla="*/ 0 w 1515037"/>
              <a:gd name="connsiteY7" fmla="*/ 3299013 h 6858000"/>
              <a:gd name="connsiteX8" fmla="*/ 71719 w 1515037"/>
              <a:gd name="connsiteY8" fmla="*/ 3227294 h 6858000"/>
              <a:gd name="connsiteX9" fmla="*/ 206190 w 1515037"/>
              <a:gd name="connsiteY9" fmla="*/ 322729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15037" h="6858000">
                <a:moveTo>
                  <a:pt x="206190" y="0"/>
                </a:moveTo>
                <a:lnTo>
                  <a:pt x="1515037" y="0"/>
                </a:lnTo>
                <a:lnTo>
                  <a:pt x="1515037" y="6858000"/>
                </a:lnTo>
                <a:lnTo>
                  <a:pt x="206190" y="6858000"/>
                </a:lnTo>
                <a:lnTo>
                  <a:pt x="206190" y="3675529"/>
                </a:lnTo>
                <a:lnTo>
                  <a:pt x="71719" y="3675529"/>
                </a:lnTo>
                <a:cubicBezTo>
                  <a:pt x="32110" y="3675529"/>
                  <a:pt x="0" y="3643419"/>
                  <a:pt x="0" y="3603810"/>
                </a:cubicBezTo>
                <a:lnTo>
                  <a:pt x="0" y="3299013"/>
                </a:lnTo>
                <a:cubicBezTo>
                  <a:pt x="0" y="3259404"/>
                  <a:pt x="32110" y="3227294"/>
                  <a:pt x="71719" y="3227294"/>
                </a:cubicBezTo>
                <a:lnTo>
                  <a:pt x="206190" y="3227294"/>
                </a:lnTo>
                <a:close/>
              </a:path>
            </a:pathLst>
          </a:custGeom>
          <a:solidFill>
            <a:srgbClr val="F1FA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MX"/>
          </a:p>
        </p:txBody>
      </p:sp>
      <p:sp>
        <p:nvSpPr>
          <p:cNvPr id="14" name="Forma libre: forma 13">
            <a:extLst>
              <a:ext uri="{FF2B5EF4-FFF2-40B4-BE49-F238E27FC236}">
                <a16:creationId xmlns:a16="http://schemas.microsoft.com/office/drawing/2014/main" id="{5F969BF3-1B09-8466-EC4E-7F5F955747BB}"/>
              </a:ext>
            </a:extLst>
          </p:cNvPr>
          <p:cNvSpPr/>
          <p:nvPr/>
        </p:nvSpPr>
        <p:spPr>
          <a:xfrm>
            <a:off x="-2011119" y="0"/>
            <a:ext cx="14530873" cy="6915098"/>
          </a:xfrm>
          <a:custGeom>
            <a:avLst/>
            <a:gdLst>
              <a:gd name="connsiteX0" fmla="*/ 206190 w 1515037"/>
              <a:gd name="connsiteY0" fmla="*/ 0 h 6858000"/>
              <a:gd name="connsiteX1" fmla="*/ 1515037 w 1515037"/>
              <a:gd name="connsiteY1" fmla="*/ 0 h 6858000"/>
              <a:gd name="connsiteX2" fmla="*/ 1515037 w 1515037"/>
              <a:gd name="connsiteY2" fmla="*/ 6858000 h 6858000"/>
              <a:gd name="connsiteX3" fmla="*/ 206190 w 1515037"/>
              <a:gd name="connsiteY3" fmla="*/ 6858000 h 6858000"/>
              <a:gd name="connsiteX4" fmla="*/ 206190 w 1515037"/>
              <a:gd name="connsiteY4" fmla="*/ 3675529 h 6858000"/>
              <a:gd name="connsiteX5" fmla="*/ 71719 w 1515037"/>
              <a:gd name="connsiteY5" fmla="*/ 3675529 h 6858000"/>
              <a:gd name="connsiteX6" fmla="*/ 0 w 1515037"/>
              <a:gd name="connsiteY6" fmla="*/ 3603810 h 6858000"/>
              <a:gd name="connsiteX7" fmla="*/ 0 w 1515037"/>
              <a:gd name="connsiteY7" fmla="*/ 3299013 h 6858000"/>
              <a:gd name="connsiteX8" fmla="*/ 71719 w 1515037"/>
              <a:gd name="connsiteY8" fmla="*/ 3227294 h 6858000"/>
              <a:gd name="connsiteX9" fmla="*/ 206190 w 1515037"/>
              <a:gd name="connsiteY9" fmla="*/ 322729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15037" h="6858000">
                <a:moveTo>
                  <a:pt x="206190" y="0"/>
                </a:moveTo>
                <a:lnTo>
                  <a:pt x="1515037" y="0"/>
                </a:lnTo>
                <a:lnTo>
                  <a:pt x="1515037" y="6858000"/>
                </a:lnTo>
                <a:lnTo>
                  <a:pt x="206190" y="6858000"/>
                </a:lnTo>
                <a:lnTo>
                  <a:pt x="206190" y="3675529"/>
                </a:lnTo>
                <a:lnTo>
                  <a:pt x="71719" y="3675529"/>
                </a:lnTo>
                <a:cubicBezTo>
                  <a:pt x="32110" y="3675529"/>
                  <a:pt x="0" y="3643419"/>
                  <a:pt x="0" y="3603810"/>
                </a:cubicBezTo>
                <a:lnTo>
                  <a:pt x="0" y="3299013"/>
                </a:lnTo>
                <a:cubicBezTo>
                  <a:pt x="0" y="3259404"/>
                  <a:pt x="32110" y="3227294"/>
                  <a:pt x="71719" y="3227294"/>
                </a:cubicBezTo>
                <a:lnTo>
                  <a:pt x="206190" y="3227294"/>
                </a:lnTo>
                <a:close/>
              </a:path>
            </a:pathLst>
          </a:custGeom>
          <a:solidFill>
            <a:srgbClr val="A8DAD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MX"/>
          </a:p>
        </p:txBody>
      </p:sp>
      <p:sp>
        <p:nvSpPr>
          <p:cNvPr id="15" name="Forma libre: forma 14">
            <a:extLst>
              <a:ext uri="{FF2B5EF4-FFF2-40B4-BE49-F238E27FC236}">
                <a16:creationId xmlns:a16="http://schemas.microsoft.com/office/drawing/2014/main" id="{12218533-709C-7C33-7613-C17D12C35410}"/>
              </a:ext>
            </a:extLst>
          </p:cNvPr>
          <p:cNvSpPr/>
          <p:nvPr/>
        </p:nvSpPr>
        <p:spPr>
          <a:xfrm>
            <a:off x="-2043953" y="-8972"/>
            <a:ext cx="14594541" cy="6915098"/>
          </a:xfrm>
          <a:custGeom>
            <a:avLst/>
            <a:gdLst>
              <a:gd name="connsiteX0" fmla="*/ 206190 w 1515037"/>
              <a:gd name="connsiteY0" fmla="*/ 0 h 6858000"/>
              <a:gd name="connsiteX1" fmla="*/ 1515037 w 1515037"/>
              <a:gd name="connsiteY1" fmla="*/ 0 h 6858000"/>
              <a:gd name="connsiteX2" fmla="*/ 1515037 w 1515037"/>
              <a:gd name="connsiteY2" fmla="*/ 6858000 h 6858000"/>
              <a:gd name="connsiteX3" fmla="*/ 206190 w 1515037"/>
              <a:gd name="connsiteY3" fmla="*/ 6858000 h 6858000"/>
              <a:gd name="connsiteX4" fmla="*/ 206190 w 1515037"/>
              <a:gd name="connsiteY4" fmla="*/ 3675529 h 6858000"/>
              <a:gd name="connsiteX5" fmla="*/ 71719 w 1515037"/>
              <a:gd name="connsiteY5" fmla="*/ 3675529 h 6858000"/>
              <a:gd name="connsiteX6" fmla="*/ 0 w 1515037"/>
              <a:gd name="connsiteY6" fmla="*/ 3603810 h 6858000"/>
              <a:gd name="connsiteX7" fmla="*/ 0 w 1515037"/>
              <a:gd name="connsiteY7" fmla="*/ 3299013 h 6858000"/>
              <a:gd name="connsiteX8" fmla="*/ 71719 w 1515037"/>
              <a:gd name="connsiteY8" fmla="*/ 3227294 h 6858000"/>
              <a:gd name="connsiteX9" fmla="*/ 206190 w 1515037"/>
              <a:gd name="connsiteY9" fmla="*/ 322729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15037" h="6858000">
                <a:moveTo>
                  <a:pt x="206190" y="0"/>
                </a:moveTo>
                <a:lnTo>
                  <a:pt x="1515037" y="0"/>
                </a:lnTo>
                <a:lnTo>
                  <a:pt x="1515037" y="6858000"/>
                </a:lnTo>
                <a:lnTo>
                  <a:pt x="206190" y="6858000"/>
                </a:lnTo>
                <a:lnTo>
                  <a:pt x="206190" y="3675529"/>
                </a:lnTo>
                <a:lnTo>
                  <a:pt x="71719" y="3675529"/>
                </a:lnTo>
                <a:cubicBezTo>
                  <a:pt x="32110" y="3675529"/>
                  <a:pt x="0" y="3643419"/>
                  <a:pt x="0" y="3603810"/>
                </a:cubicBezTo>
                <a:lnTo>
                  <a:pt x="0" y="3299013"/>
                </a:lnTo>
                <a:cubicBezTo>
                  <a:pt x="0" y="3259404"/>
                  <a:pt x="32110" y="3227294"/>
                  <a:pt x="71719" y="3227294"/>
                </a:cubicBezTo>
                <a:lnTo>
                  <a:pt x="206190" y="3227294"/>
                </a:lnTo>
                <a:close/>
              </a:path>
            </a:pathLst>
          </a:custGeom>
          <a:solidFill>
            <a:srgbClr val="457B9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MX"/>
          </a:p>
        </p:txBody>
      </p:sp>
      <p:sp>
        <p:nvSpPr>
          <p:cNvPr id="16" name="Forma libre: forma 15">
            <a:extLst>
              <a:ext uri="{FF2B5EF4-FFF2-40B4-BE49-F238E27FC236}">
                <a16:creationId xmlns:a16="http://schemas.microsoft.com/office/drawing/2014/main" id="{364C8C60-28BE-6DB8-A443-289C3E829B5A}"/>
              </a:ext>
            </a:extLst>
          </p:cNvPr>
          <p:cNvSpPr/>
          <p:nvPr/>
        </p:nvSpPr>
        <p:spPr>
          <a:xfrm>
            <a:off x="11161060" y="-8972"/>
            <a:ext cx="1515037" cy="6915098"/>
          </a:xfrm>
          <a:custGeom>
            <a:avLst/>
            <a:gdLst>
              <a:gd name="connsiteX0" fmla="*/ 206190 w 1515037"/>
              <a:gd name="connsiteY0" fmla="*/ 0 h 6858000"/>
              <a:gd name="connsiteX1" fmla="*/ 1515037 w 1515037"/>
              <a:gd name="connsiteY1" fmla="*/ 0 h 6858000"/>
              <a:gd name="connsiteX2" fmla="*/ 1515037 w 1515037"/>
              <a:gd name="connsiteY2" fmla="*/ 6858000 h 6858000"/>
              <a:gd name="connsiteX3" fmla="*/ 206190 w 1515037"/>
              <a:gd name="connsiteY3" fmla="*/ 6858000 h 6858000"/>
              <a:gd name="connsiteX4" fmla="*/ 206190 w 1515037"/>
              <a:gd name="connsiteY4" fmla="*/ 3675529 h 6858000"/>
              <a:gd name="connsiteX5" fmla="*/ 71719 w 1515037"/>
              <a:gd name="connsiteY5" fmla="*/ 3675529 h 6858000"/>
              <a:gd name="connsiteX6" fmla="*/ 0 w 1515037"/>
              <a:gd name="connsiteY6" fmla="*/ 3603810 h 6858000"/>
              <a:gd name="connsiteX7" fmla="*/ 0 w 1515037"/>
              <a:gd name="connsiteY7" fmla="*/ 3299013 h 6858000"/>
              <a:gd name="connsiteX8" fmla="*/ 71719 w 1515037"/>
              <a:gd name="connsiteY8" fmla="*/ 3227294 h 6858000"/>
              <a:gd name="connsiteX9" fmla="*/ 206190 w 1515037"/>
              <a:gd name="connsiteY9" fmla="*/ 322729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15037" h="6858000">
                <a:moveTo>
                  <a:pt x="206190" y="0"/>
                </a:moveTo>
                <a:lnTo>
                  <a:pt x="1515037" y="0"/>
                </a:lnTo>
                <a:lnTo>
                  <a:pt x="1515037" y="6858000"/>
                </a:lnTo>
                <a:lnTo>
                  <a:pt x="206190" y="6858000"/>
                </a:lnTo>
                <a:lnTo>
                  <a:pt x="206190" y="3675529"/>
                </a:lnTo>
                <a:lnTo>
                  <a:pt x="71719" y="3675529"/>
                </a:lnTo>
                <a:cubicBezTo>
                  <a:pt x="32110" y="3675529"/>
                  <a:pt x="0" y="3643419"/>
                  <a:pt x="0" y="3603810"/>
                </a:cubicBezTo>
                <a:lnTo>
                  <a:pt x="0" y="3299013"/>
                </a:lnTo>
                <a:cubicBezTo>
                  <a:pt x="0" y="3259404"/>
                  <a:pt x="32110" y="3227294"/>
                  <a:pt x="71719" y="3227294"/>
                </a:cubicBezTo>
                <a:lnTo>
                  <a:pt x="206190" y="3227294"/>
                </a:lnTo>
                <a:close/>
              </a:path>
            </a:pathLst>
          </a:custGeom>
          <a:solidFill>
            <a:srgbClr val="1D35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MX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B2497360-2E0F-2EEE-7C18-DD0A84E969F1}"/>
              </a:ext>
            </a:extLst>
          </p:cNvPr>
          <p:cNvSpPr txBox="1"/>
          <p:nvPr/>
        </p:nvSpPr>
        <p:spPr>
          <a:xfrm>
            <a:off x="95250" y="171450"/>
            <a:ext cx="108147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sz="3600" b="1" dirty="0">
                <a:solidFill>
                  <a:srgbClr val="F1FAEE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Estimación del Intercepto</a:t>
            </a:r>
          </a:p>
        </p:txBody>
      </p:sp>
      <p:sp>
        <p:nvSpPr>
          <p:cNvPr id="17" name="Rectángulo: esquinas redondeadas 16">
            <a:extLst>
              <a:ext uri="{FF2B5EF4-FFF2-40B4-BE49-F238E27FC236}">
                <a16:creationId xmlns:a16="http://schemas.microsoft.com/office/drawing/2014/main" id="{DAF98242-9E7F-FE28-3431-AE1FF0D2B311}"/>
              </a:ext>
            </a:extLst>
          </p:cNvPr>
          <p:cNvSpPr/>
          <p:nvPr/>
        </p:nvSpPr>
        <p:spPr>
          <a:xfrm>
            <a:off x="5743714" y="1760333"/>
            <a:ext cx="4994743" cy="3792742"/>
          </a:xfrm>
          <a:prstGeom prst="roundRect">
            <a:avLst>
              <a:gd name="adj" fmla="val 5059"/>
            </a:avLst>
          </a:prstGeom>
          <a:blipFill dpi="0" rotWithShape="1">
            <a:blip r:embed="rId3"/>
            <a:srcRect/>
            <a:stretch>
              <a:fillRect t="-3" b="2"/>
            </a:stretch>
          </a:blip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22168D4F-63C4-A59B-FE97-05E026770DA1}"/>
              </a:ext>
            </a:extLst>
          </p:cNvPr>
          <p:cNvSpPr txBox="1"/>
          <p:nvPr/>
        </p:nvSpPr>
        <p:spPr>
          <a:xfrm>
            <a:off x="5743714" y="5562042"/>
            <a:ext cx="59668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1200" b="1" dirty="0">
                <a:solidFill>
                  <a:srgbClr val="F1FAEE"/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RESUMEN DE MODELO “</a:t>
            </a:r>
            <a:r>
              <a:rPr lang="es-ES" sz="1200" b="1" i="1" dirty="0" err="1">
                <a:solidFill>
                  <a:srgbClr val="F1FAEE"/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latentnet</a:t>
            </a:r>
            <a:r>
              <a:rPr lang="es-ES" sz="1200" b="1" dirty="0">
                <a:solidFill>
                  <a:srgbClr val="F1FAEE"/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” – </a:t>
            </a:r>
            <a:r>
              <a:rPr lang="es-ES" sz="1100" b="1" dirty="0" err="1">
                <a:solidFill>
                  <a:srgbClr val="F1FAEE"/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Hoff</a:t>
            </a:r>
            <a:r>
              <a:rPr lang="es-ES" sz="1100" b="1" dirty="0">
                <a:solidFill>
                  <a:srgbClr val="F1FAEE"/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, </a:t>
            </a:r>
            <a:r>
              <a:rPr lang="es-ES" sz="1100" b="1" dirty="0" err="1">
                <a:solidFill>
                  <a:srgbClr val="F1FAEE"/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Raftery</a:t>
            </a:r>
            <a:r>
              <a:rPr lang="es-ES" sz="1100" b="1" dirty="0">
                <a:solidFill>
                  <a:srgbClr val="F1FAEE"/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 &amp; </a:t>
            </a:r>
            <a:r>
              <a:rPr lang="es-ES" sz="1100" b="1" dirty="0" err="1">
                <a:solidFill>
                  <a:srgbClr val="F1FAEE"/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Handcock</a:t>
            </a:r>
            <a:endParaRPr lang="es-ES" sz="1200" b="1" dirty="0">
              <a:solidFill>
                <a:srgbClr val="F1FAEE"/>
              </a:solidFill>
              <a:latin typeface="Cascadia Code SemiBold" panose="020B0609020000020004" pitchFamily="49" charset="0"/>
              <a:cs typeface="Cascadia Code SemiBold" panose="020B0609020000020004" pitchFamily="49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Rectángulo: esquinas redondeadas 1">
                <a:extLst>
                  <a:ext uri="{FF2B5EF4-FFF2-40B4-BE49-F238E27FC236}">
                    <a16:creationId xmlns:a16="http://schemas.microsoft.com/office/drawing/2014/main" id="{EA05329A-FAF0-2B77-3A42-0E8E788DF84C}"/>
                  </a:ext>
                </a:extLst>
              </p:cNvPr>
              <p:cNvSpPr/>
              <p:nvPr/>
            </p:nvSpPr>
            <p:spPr>
              <a:xfrm>
                <a:off x="339256" y="1308123"/>
                <a:ext cx="4994743" cy="1679485"/>
              </a:xfrm>
              <a:prstGeom prst="roundRect">
                <a:avLst>
                  <a:gd name="adj" fmla="val 9434"/>
                </a:avLst>
              </a:prstGeom>
              <a:solidFill>
                <a:srgbClr val="F1FAEE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" b="1" dirty="0">
                    <a:solidFill>
                      <a:srgbClr val="1D3557"/>
                    </a:solidFill>
                    <a:latin typeface="Cascadia Code SemiBold" panose="020B0609020000020004" pitchFamily="49" charset="0"/>
                    <a:cs typeface="Cascadia Code SemiBold" panose="020B0609020000020004" pitchFamily="49" charset="0"/>
                  </a:rPr>
                  <a:t>El modelo general termina viéndose de la siguiente forma:</a:t>
                </a:r>
              </a:p>
              <a:p>
                <a:pPr algn="ctr"/>
                <a:endParaRPr lang="es-ES" b="1" dirty="0">
                  <a:solidFill>
                    <a:srgbClr val="1D3557"/>
                  </a:solidFill>
                  <a:latin typeface="Cascadia Code SemiBold" panose="020B0609020000020004" pitchFamily="49" charset="0"/>
                  <a:cs typeface="Cascadia Code SemiBold" panose="020B0609020000020004" pitchFamily="49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MX" b="1" i="1" smtClean="0">
                              <a:solidFill>
                                <a:srgbClr val="1D3557"/>
                              </a:solidFill>
                              <a:latin typeface="Cambria Math" panose="02040503050406030204" pitchFamily="18" charset="0"/>
                              <a:cs typeface="Cascadia Code SemiBold" panose="020B0609020000020004" pitchFamily="49" charset="0"/>
                            </a:rPr>
                          </m:ctrlPr>
                        </m:sSubPr>
                        <m:e>
                          <m:r>
                            <a:rPr lang="es-MX" b="1" i="1" smtClean="0">
                              <a:solidFill>
                                <a:srgbClr val="1D3557"/>
                              </a:solidFill>
                              <a:latin typeface="Cambria Math" panose="02040503050406030204" pitchFamily="18" charset="0"/>
                              <a:cs typeface="Cascadia Code SemiBold" panose="020B0609020000020004" pitchFamily="49" charset="0"/>
                            </a:rPr>
                            <m:t>𝒀</m:t>
                          </m:r>
                        </m:e>
                        <m:sub>
                          <m:r>
                            <a:rPr lang="es-MX" b="1" i="1" smtClean="0">
                              <a:solidFill>
                                <a:srgbClr val="1D3557"/>
                              </a:solidFill>
                              <a:latin typeface="Cambria Math" panose="02040503050406030204" pitchFamily="18" charset="0"/>
                              <a:cs typeface="Cascadia Code SemiBold" panose="020B0609020000020004" pitchFamily="49" charset="0"/>
                            </a:rPr>
                            <m:t>𝒊</m:t>
                          </m:r>
                          <m:r>
                            <a:rPr lang="es-MX" b="1" i="1" smtClean="0">
                              <a:solidFill>
                                <a:srgbClr val="1D3557"/>
                              </a:solidFill>
                              <a:latin typeface="Cambria Math" panose="02040503050406030204" pitchFamily="18" charset="0"/>
                              <a:cs typeface="Cascadia Code SemiBold" panose="020B0609020000020004" pitchFamily="49" charset="0"/>
                            </a:rPr>
                            <m:t>,</m:t>
                          </m:r>
                          <m:r>
                            <a:rPr lang="es-MX" b="1" i="1" smtClean="0">
                              <a:solidFill>
                                <a:srgbClr val="1D3557"/>
                              </a:solidFill>
                              <a:latin typeface="Cambria Math" panose="02040503050406030204" pitchFamily="18" charset="0"/>
                              <a:cs typeface="Cascadia Code SemiBold" panose="020B0609020000020004" pitchFamily="49" charset="0"/>
                            </a:rPr>
                            <m:t>𝒋</m:t>
                          </m:r>
                        </m:sub>
                      </m:sSub>
                      <m:r>
                        <a:rPr lang="es-MX" b="1" i="1" smtClean="0">
                          <a:solidFill>
                            <a:srgbClr val="1D3557"/>
                          </a:solidFill>
                          <a:latin typeface="Cambria Math" panose="02040503050406030204" pitchFamily="18" charset="0"/>
                          <a:cs typeface="Cascadia Code SemiBold" panose="020B0609020000020004" pitchFamily="49" charset="0"/>
                        </a:rPr>
                        <m:t> | </m:t>
                      </m:r>
                      <m:sSub>
                        <m:sSubPr>
                          <m:ctrlPr>
                            <a:rPr lang="es-MX" b="1" i="1" smtClean="0">
                              <a:solidFill>
                                <a:srgbClr val="1D3557"/>
                              </a:solidFill>
                              <a:latin typeface="Cambria Math" panose="02040503050406030204" pitchFamily="18" charset="0"/>
                              <a:cs typeface="Cascadia Code SemiBold" panose="020B0609020000020004" pitchFamily="49" charset="0"/>
                            </a:rPr>
                          </m:ctrlPr>
                        </m:sSubPr>
                        <m:e>
                          <m:r>
                            <a:rPr lang="es-MX" b="1" i="1" smtClean="0">
                              <a:solidFill>
                                <a:srgbClr val="1D3557"/>
                              </a:solidFill>
                              <a:latin typeface="Cambria Math" panose="02040503050406030204" pitchFamily="18" charset="0"/>
                              <a:cs typeface="Cascadia Code SemiBold" panose="020B0609020000020004" pitchFamily="49" charset="0"/>
                            </a:rPr>
                            <m:t>𝜼</m:t>
                          </m:r>
                        </m:e>
                        <m:sub>
                          <m:r>
                            <a:rPr lang="es-MX" b="1" i="1" smtClean="0">
                              <a:solidFill>
                                <a:srgbClr val="1D3557"/>
                              </a:solidFill>
                              <a:latin typeface="Cambria Math" panose="02040503050406030204" pitchFamily="18" charset="0"/>
                              <a:cs typeface="Cascadia Code SemiBold" panose="020B0609020000020004" pitchFamily="49" charset="0"/>
                            </a:rPr>
                            <m:t>𝒊</m:t>
                          </m:r>
                          <m:r>
                            <a:rPr lang="es-MX" b="1" i="1" smtClean="0">
                              <a:solidFill>
                                <a:srgbClr val="1D3557"/>
                              </a:solidFill>
                              <a:latin typeface="Cambria Math" panose="02040503050406030204" pitchFamily="18" charset="0"/>
                              <a:cs typeface="Cascadia Code SemiBold" panose="020B0609020000020004" pitchFamily="49" charset="0"/>
                            </a:rPr>
                            <m:t>,</m:t>
                          </m:r>
                          <m:r>
                            <a:rPr lang="es-MX" b="1" i="1" smtClean="0">
                              <a:solidFill>
                                <a:srgbClr val="1D3557"/>
                              </a:solidFill>
                              <a:latin typeface="Cambria Math" panose="02040503050406030204" pitchFamily="18" charset="0"/>
                              <a:cs typeface="Cascadia Code SemiBold" panose="020B0609020000020004" pitchFamily="49" charset="0"/>
                            </a:rPr>
                            <m:t>𝒋</m:t>
                          </m:r>
                        </m:sub>
                      </m:sSub>
                      <m:r>
                        <a:rPr lang="es-MX" b="1" i="1" smtClean="0">
                          <a:solidFill>
                            <a:srgbClr val="1D3557"/>
                          </a:solidFill>
                          <a:latin typeface="Cambria Math" panose="02040503050406030204" pitchFamily="18" charset="0"/>
                          <a:cs typeface="Cascadia Code SemiBold" panose="020B0609020000020004" pitchFamily="49" charset="0"/>
                        </a:rPr>
                        <m:t>∼</m:t>
                      </m:r>
                      <m:r>
                        <a:rPr lang="es-MX" b="1" i="1" smtClean="0">
                          <a:solidFill>
                            <a:srgbClr val="1D3557"/>
                          </a:solidFill>
                          <a:latin typeface="Cambria Math" panose="02040503050406030204" pitchFamily="18" charset="0"/>
                          <a:cs typeface="Cascadia Code SemiBold" panose="020B0609020000020004" pitchFamily="49" charset="0"/>
                        </a:rPr>
                        <m:t>𝑩𝒆𝒓</m:t>
                      </m:r>
                      <m:r>
                        <a:rPr lang="es-MX" b="1" i="1" smtClean="0">
                          <a:solidFill>
                            <a:srgbClr val="1D3557"/>
                          </a:solidFill>
                          <a:latin typeface="Cambria Math" panose="02040503050406030204" pitchFamily="18" charset="0"/>
                          <a:cs typeface="Cascadia Code SemiBold" panose="020B0609020000020004" pitchFamily="49" charset="0"/>
                        </a:rPr>
                        <m:t>(</m:t>
                      </m:r>
                      <m:r>
                        <a:rPr lang="es-MX" b="1" i="1" smtClean="0">
                          <a:solidFill>
                            <a:srgbClr val="1D3557"/>
                          </a:solidFill>
                          <a:latin typeface="Cambria Math" panose="02040503050406030204" pitchFamily="18" charset="0"/>
                          <a:cs typeface="Cascadia Code SemiBold" panose="020B0609020000020004" pitchFamily="49" charset="0"/>
                        </a:rPr>
                        <m:t>𝒈</m:t>
                      </m:r>
                      <m:r>
                        <a:rPr lang="es-MX" b="1" i="1" smtClean="0">
                          <a:solidFill>
                            <a:srgbClr val="1D3557"/>
                          </a:solidFill>
                          <a:latin typeface="Cambria Math" panose="02040503050406030204" pitchFamily="18" charset="0"/>
                          <a:cs typeface="Cascadia Code SemiBold" panose="020B0609020000020004" pitchFamily="49" charset="0"/>
                        </a:rPr>
                        <m:t>(</m:t>
                      </m:r>
                      <m:sSub>
                        <m:sSubPr>
                          <m:ctrlPr>
                            <a:rPr lang="es-MX" b="1" i="1" smtClean="0">
                              <a:solidFill>
                                <a:srgbClr val="1D3557"/>
                              </a:solidFill>
                              <a:latin typeface="Cambria Math" panose="02040503050406030204" pitchFamily="18" charset="0"/>
                              <a:cs typeface="Cascadia Code SemiBold" panose="020B0609020000020004" pitchFamily="49" charset="0"/>
                            </a:rPr>
                          </m:ctrlPr>
                        </m:sSubPr>
                        <m:e>
                          <m:r>
                            <a:rPr lang="es-MX" b="1" i="1" smtClean="0">
                              <a:solidFill>
                                <a:srgbClr val="1D3557"/>
                              </a:solidFill>
                              <a:latin typeface="Cambria Math" panose="02040503050406030204" pitchFamily="18" charset="0"/>
                              <a:cs typeface="Cascadia Code SemiBold" panose="020B0609020000020004" pitchFamily="49" charset="0"/>
                            </a:rPr>
                            <m:t>𝜼</m:t>
                          </m:r>
                        </m:e>
                        <m:sub>
                          <m:r>
                            <a:rPr lang="es-MX" b="1" i="1" smtClean="0">
                              <a:solidFill>
                                <a:srgbClr val="1D3557"/>
                              </a:solidFill>
                              <a:latin typeface="Cambria Math" panose="02040503050406030204" pitchFamily="18" charset="0"/>
                              <a:cs typeface="Cascadia Code SemiBold" panose="020B0609020000020004" pitchFamily="49" charset="0"/>
                            </a:rPr>
                            <m:t>𝒊</m:t>
                          </m:r>
                          <m:r>
                            <a:rPr lang="es-MX" b="1" i="1" smtClean="0">
                              <a:solidFill>
                                <a:srgbClr val="1D3557"/>
                              </a:solidFill>
                              <a:latin typeface="Cambria Math" panose="02040503050406030204" pitchFamily="18" charset="0"/>
                              <a:cs typeface="Cascadia Code SemiBold" panose="020B0609020000020004" pitchFamily="49" charset="0"/>
                            </a:rPr>
                            <m:t>,</m:t>
                          </m:r>
                          <m:r>
                            <a:rPr lang="es-MX" b="1" i="1" smtClean="0">
                              <a:solidFill>
                                <a:srgbClr val="1D3557"/>
                              </a:solidFill>
                              <a:latin typeface="Cambria Math" panose="02040503050406030204" pitchFamily="18" charset="0"/>
                              <a:cs typeface="Cascadia Code SemiBold" panose="020B0609020000020004" pitchFamily="49" charset="0"/>
                            </a:rPr>
                            <m:t>𝒋</m:t>
                          </m:r>
                        </m:sub>
                      </m:sSub>
                      <m:r>
                        <a:rPr lang="es-MX" b="1" i="1" smtClean="0">
                          <a:solidFill>
                            <a:srgbClr val="1D3557"/>
                          </a:solidFill>
                          <a:latin typeface="Cambria Math" panose="02040503050406030204" pitchFamily="18" charset="0"/>
                          <a:cs typeface="Cascadia Code SemiBold" panose="020B0609020000020004" pitchFamily="49" charset="0"/>
                        </a:rPr>
                        <m:t>))</m:t>
                      </m:r>
                    </m:oMath>
                  </m:oMathPara>
                </a14:m>
                <a:endParaRPr lang="es-ES" b="1" dirty="0">
                  <a:solidFill>
                    <a:srgbClr val="1D3557"/>
                  </a:solidFill>
                  <a:latin typeface="Cascadia Code SemiBold" panose="020B0609020000020004" pitchFamily="49" charset="0"/>
                  <a:cs typeface="Cascadia Code SemiBold" panose="020B0609020000020004" pitchFamily="49" charset="0"/>
                </a:endParaRPr>
              </a:p>
            </p:txBody>
          </p:sp>
        </mc:Choice>
        <mc:Fallback>
          <p:sp>
            <p:nvSpPr>
              <p:cNvPr id="2" name="Rectángulo: esquinas redondeadas 1">
                <a:extLst>
                  <a:ext uri="{FF2B5EF4-FFF2-40B4-BE49-F238E27FC236}">
                    <a16:creationId xmlns:a16="http://schemas.microsoft.com/office/drawing/2014/main" id="{EA05329A-FAF0-2B77-3A42-0E8E788DF8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256" y="1308123"/>
                <a:ext cx="4994743" cy="1679485"/>
              </a:xfrm>
              <a:prstGeom prst="roundRect">
                <a:avLst>
                  <a:gd name="adj" fmla="val 9434"/>
                </a:avLst>
              </a:prstGeom>
              <a:blipFill>
                <a:blip r:embed="rId4"/>
                <a:stretch>
                  <a:fillRect r="-85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ángulo: esquinas redondeadas 2">
                <a:extLst>
                  <a:ext uri="{FF2B5EF4-FFF2-40B4-BE49-F238E27FC236}">
                    <a16:creationId xmlns:a16="http://schemas.microsoft.com/office/drawing/2014/main" id="{8D8FCDA3-1952-1CEB-882A-7BA893521879}"/>
                  </a:ext>
                </a:extLst>
              </p:cNvPr>
              <p:cNvSpPr/>
              <p:nvPr/>
            </p:nvSpPr>
            <p:spPr>
              <a:xfrm>
                <a:off x="339257" y="3429000"/>
                <a:ext cx="4994743" cy="2545755"/>
              </a:xfrm>
              <a:prstGeom prst="roundRect">
                <a:avLst>
                  <a:gd name="adj" fmla="val 9434"/>
                </a:avLst>
              </a:prstGeom>
              <a:solidFill>
                <a:srgbClr val="F1FAEE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r>
                  <a:rPr lang="es-ES" sz="1400" dirty="0">
                    <a:solidFill>
                      <a:srgbClr val="1D3557"/>
                    </a:solidFill>
                    <a:latin typeface="Cascadia Code SemiBold" panose="020B0609020000020004" pitchFamily="49" charset="0"/>
                    <a:cs typeface="Cascadia Code SemiBold" panose="020B0609020000020004" pitchFamily="49" charset="0"/>
                  </a:rPr>
                  <a:t>Dada nuestra falta de datos no nos es posible añadir covariables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MX" sz="1400" i="1">
                            <a:solidFill>
                              <a:srgbClr val="1D3557"/>
                            </a:solidFill>
                            <a:latin typeface="Cambria Math" panose="02040503050406030204" pitchFamily="18" charset="0"/>
                            <a:cs typeface="Cascadia Code SemiBold" panose="020B0609020000020004" pitchFamily="49" charset="0"/>
                          </a:rPr>
                        </m:ctrlPr>
                      </m:sSubPr>
                      <m:e>
                        <m:r>
                          <a:rPr lang="es-MX" sz="1400" i="1">
                            <a:solidFill>
                              <a:srgbClr val="1D3557"/>
                            </a:solidFill>
                            <a:latin typeface="Cambria Math" panose="02040503050406030204" pitchFamily="18" charset="0"/>
                            <a:cs typeface="Cascadia Code SemiBold" panose="020B0609020000020004" pitchFamily="49" charset="0"/>
                          </a:rPr>
                          <m:t>𝑋</m:t>
                        </m:r>
                      </m:e>
                      <m:sub>
                        <m:r>
                          <a:rPr lang="es-MX" sz="1400" i="1">
                            <a:solidFill>
                              <a:srgbClr val="1D3557"/>
                            </a:solidFill>
                            <a:latin typeface="Cambria Math" panose="02040503050406030204" pitchFamily="18" charset="0"/>
                            <a:cs typeface="Cascadia Code SemiBold" panose="020B0609020000020004" pitchFamily="49" charset="0"/>
                          </a:rPr>
                          <m:t>𝑖</m:t>
                        </m:r>
                        <m:r>
                          <a:rPr lang="es-MX" sz="1400" i="1">
                            <a:solidFill>
                              <a:srgbClr val="1D3557"/>
                            </a:solidFill>
                            <a:latin typeface="Cambria Math" panose="02040503050406030204" pitchFamily="18" charset="0"/>
                            <a:cs typeface="Cascadia Code SemiBold" panose="020B0609020000020004" pitchFamily="49" charset="0"/>
                          </a:rPr>
                          <m:t>,</m:t>
                        </m:r>
                        <m:r>
                          <a:rPr lang="es-MX" sz="1400" i="1">
                            <a:solidFill>
                              <a:srgbClr val="1D3557"/>
                            </a:solidFill>
                            <a:latin typeface="Cambria Math" panose="02040503050406030204" pitchFamily="18" charset="0"/>
                            <a:cs typeface="Cascadia Code SemiBold" panose="020B0609020000020004" pitchFamily="49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s-ES" sz="1400" dirty="0">
                    <a:solidFill>
                      <a:srgbClr val="1D3557"/>
                    </a:solidFill>
                    <a:latin typeface="Cascadia Code SemiBold" panose="020B0609020000020004" pitchFamily="49" charset="0"/>
                    <a:cs typeface="Cascadia Code SemiBold" panose="020B0609020000020004" pitchFamily="49" charset="0"/>
                  </a:rPr>
                  <a:t> a nuestro modelo, así tenemos:</a:t>
                </a:r>
              </a:p>
              <a:p>
                <a:pPr algn="just"/>
                <a:endParaRPr lang="es-ES" sz="1400" dirty="0">
                  <a:solidFill>
                    <a:srgbClr val="1D3557"/>
                  </a:solidFill>
                  <a:latin typeface="Cascadia Code SemiBold" panose="020B0609020000020004" pitchFamily="49" charset="0"/>
                  <a:cs typeface="Cascadia Code SemiBold" panose="020B0609020000020004" pitchFamily="49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MX" sz="2000" b="1" i="1">
                              <a:solidFill>
                                <a:srgbClr val="1D3557"/>
                              </a:solidFill>
                              <a:latin typeface="Cambria Math" panose="02040503050406030204" pitchFamily="18" charset="0"/>
                              <a:cs typeface="Cascadia Code SemiBold" panose="020B0609020000020004" pitchFamily="49" charset="0"/>
                            </a:rPr>
                          </m:ctrlPr>
                        </m:sSubPr>
                        <m:e>
                          <m:r>
                            <a:rPr lang="es-MX" sz="2000" b="1" i="1">
                              <a:solidFill>
                                <a:srgbClr val="1D3557"/>
                              </a:solidFill>
                              <a:latin typeface="Cambria Math" panose="02040503050406030204" pitchFamily="18" charset="0"/>
                              <a:cs typeface="Cascadia Code SemiBold" panose="020B0609020000020004" pitchFamily="49" charset="0"/>
                            </a:rPr>
                            <m:t>𝒀</m:t>
                          </m:r>
                        </m:e>
                        <m:sub>
                          <m:r>
                            <a:rPr lang="es-MX" sz="2000" b="1" i="1">
                              <a:solidFill>
                                <a:srgbClr val="1D3557"/>
                              </a:solidFill>
                              <a:latin typeface="Cambria Math" panose="02040503050406030204" pitchFamily="18" charset="0"/>
                              <a:cs typeface="Cascadia Code SemiBold" panose="020B0609020000020004" pitchFamily="49" charset="0"/>
                            </a:rPr>
                            <m:t>𝒊</m:t>
                          </m:r>
                          <m:r>
                            <a:rPr lang="es-MX" sz="2000" b="1" i="1">
                              <a:solidFill>
                                <a:srgbClr val="1D3557"/>
                              </a:solidFill>
                              <a:latin typeface="Cambria Math" panose="02040503050406030204" pitchFamily="18" charset="0"/>
                              <a:cs typeface="Cascadia Code SemiBold" panose="020B0609020000020004" pitchFamily="49" charset="0"/>
                            </a:rPr>
                            <m:t>,</m:t>
                          </m:r>
                          <m:r>
                            <a:rPr lang="es-MX" sz="2000" b="1" i="1">
                              <a:solidFill>
                                <a:srgbClr val="1D3557"/>
                              </a:solidFill>
                              <a:latin typeface="Cambria Math" panose="02040503050406030204" pitchFamily="18" charset="0"/>
                              <a:cs typeface="Cascadia Code SemiBold" panose="020B0609020000020004" pitchFamily="49" charset="0"/>
                            </a:rPr>
                            <m:t>𝒋</m:t>
                          </m:r>
                        </m:sub>
                      </m:sSub>
                      <m:r>
                        <a:rPr lang="es-MX" sz="2000" b="1" i="1">
                          <a:solidFill>
                            <a:srgbClr val="1D3557"/>
                          </a:solidFill>
                          <a:latin typeface="Cambria Math" panose="02040503050406030204" pitchFamily="18" charset="0"/>
                          <a:cs typeface="Cascadia Code SemiBold" panose="020B0609020000020004" pitchFamily="49" charset="0"/>
                        </a:rPr>
                        <m:t> |</m:t>
                      </m:r>
                      <m:r>
                        <a:rPr lang="es-MX" sz="2000" b="1" i="1">
                          <a:solidFill>
                            <a:srgbClr val="1D3557"/>
                          </a:solidFill>
                          <a:latin typeface="Cambria Math" panose="02040503050406030204" pitchFamily="18" charset="0"/>
                          <a:cs typeface="Cascadia Code SemiBold" panose="020B0609020000020004" pitchFamily="49" charset="0"/>
                        </a:rPr>
                        <m:t>𝜷</m:t>
                      </m:r>
                      <m:r>
                        <a:rPr lang="es-MX" sz="2000" b="1" i="1">
                          <a:solidFill>
                            <a:srgbClr val="1D3557"/>
                          </a:solidFill>
                          <a:latin typeface="Cambria Math" panose="02040503050406030204" pitchFamily="18" charset="0"/>
                          <a:cs typeface="Cascadia Code SemiBold" panose="020B0609020000020004" pitchFamily="49" charset="0"/>
                        </a:rPr>
                        <m:t>, </m:t>
                      </m:r>
                      <m:sSub>
                        <m:sSubPr>
                          <m:ctrlPr>
                            <a:rPr lang="es-MX" sz="2000" b="1" i="1">
                              <a:solidFill>
                                <a:srgbClr val="1D3557"/>
                              </a:solidFill>
                              <a:latin typeface="Cambria Math" panose="02040503050406030204" pitchFamily="18" charset="0"/>
                              <a:cs typeface="Cascadia Code SemiBold" panose="020B0609020000020004" pitchFamily="49" charset="0"/>
                            </a:rPr>
                          </m:ctrlPr>
                        </m:sSubPr>
                        <m:e>
                          <m:r>
                            <a:rPr lang="es-MX" sz="2000" b="1" i="1">
                              <a:solidFill>
                                <a:srgbClr val="1D3557"/>
                              </a:solidFill>
                              <a:latin typeface="Cambria Math" panose="02040503050406030204" pitchFamily="18" charset="0"/>
                              <a:cs typeface="Cascadia Code SemiBold" panose="020B0609020000020004" pitchFamily="49" charset="0"/>
                            </a:rPr>
                            <m:t>𝒁</m:t>
                          </m:r>
                        </m:e>
                        <m:sub>
                          <m:r>
                            <a:rPr lang="es-MX" sz="2000" b="1" i="1">
                              <a:solidFill>
                                <a:srgbClr val="1D3557"/>
                              </a:solidFill>
                              <a:latin typeface="Cambria Math" panose="02040503050406030204" pitchFamily="18" charset="0"/>
                              <a:cs typeface="Cascadia Code SemiBold" panose="020B0609020000020004" pitchFamily="49" charset="0"/>
                            </a:rPr>
                            <m:t>𝒊</m:t>
                          </m:r>
                        </m:sub>
                      </m:sSub>
                      <m:r>
                        <a:rPr lang="es-MX" sz="2000" b="1" i="1">
                          <a:solidFill>
                            <a:srgbClr val="1D3557"/>
                          </a:solidFill>
                          <a:latin typeface="Cambria Math" panose="02040503050406030204" pitchFamily="18" charset="0"/>
                          <a:cs typeface="Cascadia Code SemiBold" panose="020B0609020000020004" pitchFamily="49" charset="0"/>
                        </a:rPr>
                        <m:t>, </m:t>
                      </m:r>
                      <m:sSub>
                        <m:sSubPr>
                          <m:ctrlPr>
                            <a:rPr lang="es-MX" sz="2000" b="1" i="1">
                              <a:solidFill>
                                <a:srgbClr val="1D3557"/>
                              </a:solidFill>
                              <a:latin typeface="Cambria Math" panose="02040503050406030204" pitchFamily="18" charset="0"/>
                              <a:cs typeface="Cascadia Code SemiBold" panose="020B0609020000020004" pitchFamily="49" charset="0"/>
                            </a:rPr>
                          </m:ctrlPr>
                        </m:sSubPr>
                        <m:e>
                          <m:r>
                            <a:rPr lang="es-MX" sz="2000" b="1" i="1">
                              <a:solidFill>
                                <a:srgbClr val="1D3557"/>
                              </a:solidFill>
                              <a:latin typeface="Cambria Math" panose="02040503050406030204" pitchFamily="18" charset="0"/>
                              <a:cs typeface="Cascadia Code SemiBold" panose="020B0609020000020004" pitchFamily="49" charset="0"/>
                            </a:rPr>
                            <m:t>𝒁</m:t>
                          </m:r>
                        </m:e>
                        <m:sub>
                          <m:r>
                            <a:rPr lang="es-MX" sz="2000" b="1" i="1">
                              <a:solidFill>
                                <a:srgbClr val="1D3557"/>
                              </a:solidFill>
                              <a:latin typeface="Cambria Math" panose="02040503050406030204" pitchFamily="18" charset="0"/>
                              <a:cs typeface="Cascadia Code SemiBold" panose="020B0609020000020004" pitchFamily="49" charset="0"/>
                            </a:rPr>
                            <m:t>𝒋</m:t>
                          </m:r>
                        </m:sub>
                      </m:sSub>
                      <m:r>
                        <a:rPr lang="es-MX" sz="2000" b="1" i="1">
                          <a:solidFill>
                            <a:srgbClr val="1D3557"/>
                          </a:solidFill>
                          <a:latin typeface="Cambria Math" panose="02040503050406030204" pitchFamily="18" charset="0"/>
                          <a:cs typeface="Cascadia Code SemiBold" panose="020B0609020000020004" pitchFamily="49" charset="0"/>
                        </a:rPr>
                        <m:t>∼</m:t>
                      </m:r>
                      <m:r>
                        <a:rPr lang="es-MX" sz="2000" b="1" i="1">
                          <a:solidFill>
                            <a:srgbClr val="1D3557"/>
                          </a:solidFill>
                          <a:latin typeface="Cambria Math" panose="02040503050406030204" pitchFamily="18" charset="0"/>
                          <a:cs typeface="Cascadia Code SemiBold" panose="020B0609020000020004" pitchFamily="49" charset="0"/>
                        </a:rPr>
                        <m:t>𝑩𝒆𝒓</m:t>
                      </m:r>
                      <m:r>
                        <a:rPr lang="es-MX" sz="2000" b="1" i="1">
                          <a:solidFill>
                            <a:srgbClr val="1D3557"/>
                          </a:solidFill>
                          <a:latin typeface="Cambria Math" panose="02040503050406030204" pitchFamily="18" charset="0"/>
                          <a:cs typeface="Cascadia Code SemiBold" panose="020B0609020000020004" pitchFamily="49" charset="0"/>
                        </a:rPr>
                        <m:t>( </m:t>
                      </m:r>
                      <m:r>
                        <a:rPr lang="es-MX" sz="2000" b="1" i="1">
                          <a:solidFill>
                            <a:srgbClr val="1D3557"/>
                          </a:solidFill>
                          <a:latin typeface="Cambria Math" panose="02040503050406030204" pitchFamily="18" charset="0"/>
                          <a:cs typeface="Cascadia Code SemiBold" panose="020B0609020000020004" pitchFamily="49" charset="0"/>
                        </a:rPr>
                        <m:t>𝒈</m:t>
                      </m:r>
                      <m:d>
                        <m:dPr>
                          <m:ctrlPr>
                            <a:rPr lang="es-MX" sz="2000" b="1" i="1">
                              <a:solidFill>
                                <a:srgbClr val="1D3557"/>
                              </a:solidFill>
                              <a:latin typeface="Cambria Math" panose="02040503050406030204" pitchFamily="18" charset="0"/>
                              <a:cs typeface="Cascadia Code SemiBold" panose="020B0609020000020004" pitchFamily="49" charset="0"/>
                            </a:rPr>
                          </m:ctrlPr>
                        </m:dPr>
                        <m:e>
                          <m:r>
                            <a:rPr lang="es-MX" sz="2000" b="1" i="1">
                              <a:solidFill>
                                <a:srgbClr val="1D3557"/>
                              </a:solidFill>
                              <a:latin typeface="Cambria Math" panose="02040503050406030204" pitchFamily="18" charset="0"/>
                              <a:cs typeface="Cascadia Code SemiBold" panose="020B0609020000020004" pitchFamily="49" charset="0"/>
                            </a:rPr>
                            <m:t>𝜷</m:t>
                          </m:r>
                          <m:r>
                            <a:rPr lang="es-MX" sz="2000" b="1" i="1">
                              <a:solidFill>
                                <a:srgbClr val="1D3557"/>
                              </a:solidFill>
                              <a:latin typeface="Cambria Math" panose="02040503050406030204" pitchFamily="18" charset="0"/>
                              <a:cs typeface="Cascadia Code SemiBold" panose="020B0609020000020004" pitchFamily="49" charset="0"/>
                            </a:rPr>
                            <m:t> −| </m:t>
                          </m:r>
                          <m:sSub>
                            <m:sSubPr>
                              <m:ctrlPr>
                                <a:rPr lang="es-MX" sz="2000" b="1" i="1">
                                  <a:solidFill>
                                    <a:srgbClr val="1D3557"/>
                                  </a:solidFill>
                                  <a:latin typeface="Cambria Math" panose="02040503050406030204" pitchFamily="18" charset="0"/>
                                  <a:cs typeface="Cascadia Code SemiBold" panose="020B0609020000020004" pitchFamily="49" charset="0"/>
                                </a:rPr>
                              </m:ctrlPr>
                            </m:sSubPr>
                            <m:e>
                              <m:r>
                                <a:rPr lang="es-MX" sz="2000" b="1" i="1">
                                  <a:solidFill>
                                    <a:srgbClr val="1D3557"/>
                                  </a:solidFill>
                                  <a:latin typeface="Cambria Math" panose="02040503050406030204" pitchFamily="18" charset="0"/>
                                  <a:cs typeface="Cascadia Code SemiBold" panose="020B0609020000020004" pitchFamily="49" charset="0"/>
                                </a:rPr>
                                <m:t>𝒁</m:t>
                              </m:r>
                            </m:e>
                            <m:sub>
                              <m:r>
                                <a:rPr lang="es-MX" sz="2000" b="1" i="1">
                                  <a:solidFill>
                                    <a:srgbClr val="1D3557"/>
                                  </a:solidFill>
                                  <a:latin typeface="Cambria Math" panose="02040503050406030204" pitchFamily="18" charset="0"/>
                                  <a:cs typeface="Cascadia Code SemiBold" panose="020B0609020000020004" pitchFamily="49" charset="0"/>
                                </a:rPr>
                                <m:t>𝒊</m:t>
                              </m:r>
                            </m:sub>
                          </m:sSub>
                          <m:r>
                            <a:rPr lang="es-MX" sz="2000" b="1" i="1">
                              <a:solidFill>
                                <a:srgbClr val="1D3557"/>
                              </a:solidFill>
                              <a:latin typeface="Cambria Math" panose="02040503050406030204" pitchFamily="18" charset="0"/>
                              <a:cs typeface="Cascadia Code SemiBold" panose="020B0609020000020004" pitchFamily="49" charset="0"/>
                            </a:rPr>
                            <m:t> −</m:t>
                          </m:r>
                          <m:sSub>
                            <m:sSubPr>
                              <m:ctrlPr>
                                <a:rPr lang="es-MX" sz="2000" b="1" i="1">
                                  <a:solidFill>
                                    <a:srgbClr val="1D3557"/>
                                  </a:solidFill>
                                  <a:latin typeface="Cambria Math" panose="02040503050406030204" pitchFamily="18" charset="0"/>
                                  <a:cs typeface="Cascadia Code SemiBold" panose="020B0609020000020004" pitchFamily="49" charset="0"/>
                                </a:rPr>
                              </m:ctrlPr>
                            </m:sSubPr>
                            <m:e>
                              <m:r>
                                <a:rPr lang="es-MX" sz="2000" b="1" i="1">
                                  <a:solidFill>
                                    <a:srgbClr val="1D3557"/>
                                  </a:solidFill>
                                  <a:latin typeface="Cambria Math" panose="02040503050406030204" pitchFamily="18" charset="0"/>
                                  <a:cs typeface="Cascadia Code SemiBold" panose="020B0609020000020004" pitchFamily="49" charset="0"/>
                                </a:rPr>
                                <m:t>𝒁</m:t>
                              </m:r>
                            </m:e>
                            <m:sub>
                              <m:r>
                                <a:rPr lang="es-MX" sz="2000" b="1" i="1">
                                  <a:solidFill>
                                    <a:srgbClr val="1D3557"/>
                                  </a:solidFill>
                                  <a:latin typeface="Cambria Math" panose="02040503050406030204" pitchFamily="18" charset="0"/>
                                  <a:cs typeface="Cascadia Code SemiBold" panose="020B0609020000020004" pitchFamily="49" charset="0"/>
                                </a:rPr>
                                <m:t>𝒋</m:t>
                              </m:r>
                            </m:sub>
                          </m:sSub>
                          <m:r>
                            <a:rPr lang="es-MX" sz="2000" b="1" i="1">
                              <a:solidFill>
                                <a:srgbClr val="1D3557"/>
                              </a:solidFill>
                              <a:latin typeface="Cambria Math" panose="02040503050406030204" pitchFamily="18" charset="0"/>
                              <a:cs typeface="Cascadia Code SemiBold" panose="020B0609020000020004" pitchFamily="49" charset="0"/>
                            </a:rPr>
                            <m:t> |</m:t>
                          </m:r>
                        </m:e>
                      </m:d>
                      <m:r>
                        <a:rPr lang="es-MX" sz="2000" b="1" i="1">
                          <a:solidFill>
                            <a:srgbClr val="1D3557"/>
                          </a:solidFill>
                          <a:latin typeface="Cambria Math" panose="02040503050406030204" pitchFamily="18" charset="0"/>
                          <a:cs typeface="Cascadia Code SemiBold" panose="020B0609020000020004" pitchFamily="49" charset="0"/>
                        </a:rPr>
                        <m:t>)</m:t>
                      </m:r>
                    </m:oMath>
                  </m:oMathPara>
                </a14:m>
                <a:endParaRPr lang="es-ES" sz="1200" b="1" dirty="0">
                  <a:solidFill>
                    <a:srgbClr val="1D3557"/>
                  </a:solidFill>
                  <a:latin typeface="Cascadia Code SemiBold" panose="020B0609020000020004" pitchFamily="49" charset="0"/>
                  <a:cs typeface="Cascadia Code SemiBold" panose="020B0609020000020004" pitchFamily="49" charset="0"/>
                </a:endParaRPr>
              </a:p>
            </p:txBody>
          </p:sp>
        </mc:Choice>
        <mc:Fallback>
          <p:sp>
            <p:nvSpPr>
              <p:cNvPr id="3" name="Rectángulo: esquinas redondeadas 2">
                <a:extLst>
                  <a:ext uri="{FF2B5EF4-FFF2-40B4-BE49-F238E27FC236}">
                    <a16:creationId xmlns:a16="http://schemas.microsoft.com/office/drawing/2014/main" id="{8D8FCDA3-1952-1CEB-882A-7BA8935218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257" y="3429000"/>
                <a:ext cx="4994743" cy="2545755"/>
              </a:xfrm>
              <a:prstGeom prst="roundRect">
                <a:avLst>
                  <a:gd name="adj" fmla="val 9434"/>
                </a:avLst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560794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9" grpId="0"/>
      <p:bldP spid="2" grpId="0" animBg="1"/>
      <p:bldP spid="3" grpId="0" animBg="1"/>
    </p:bld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806</TotalTime>
  <Words>825</Words>
  <Application>Microsoft Office PowerPoint</Application>
  <PresentationFormat>Panorámica</PresentationFormat>
  <Paragraphs>108</Paragraphs>
  <Slides>15</Slides>
  <Notes>8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15</vt:i4>
      </vt:variant>
    </vt:vector>
  </HeadingPairs>
  <TitlesOfParts>
    <vt:vector size="22" baseType="lpstr">
      <vt:lpstr>Arial</vt:lpstr>
      <vt:lpstr>Calibri</vt:lpstr>
      <vt:lpstr>Calibri Light</vt:lpstr>
      <vt:lpstr>Cambria Math</vt:lpstr>
      <vt:lpstr>Cascadia Code</vt:lpstr>
      <vt:lpstr>Cascadia Code SemiBold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Sebastian SERRA</dc:creator>
  <cp:lastModifiedBy>Sebastian SERRA</cp:lastModifiedBy>
  <cp:revision>8</cp:revision>
  <dcterms:created xsi:type="dcterms:W3CDTF">2024-05-01T16:47:05Z</dcterms:created>
  <dcterms:modified xsi:type="dcterms:W3CDTF">2024-05-18T04:06:47Z</dcterms:modified>
</cp:coreProperties>
</file>